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6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4B3D3-7838-4E3C-99A4-9BCD858E302A}" type="datetimeFigureOut">
              <a:rPr lang="es-ES" smtClean="0"/>
              <a:t>12/08/2018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8E9-075C-4CB5-97D5-F3B3A1D89BA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2307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4B3D3-7838-4E3C-99A4-9BCD858E302A}" type="datetimeFigureOut">
              <a:rPr lang="es-ES" smtClean="0"/>
              <a:t>12/08/2018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8E9-075C-4CB5-97D5-F3B3A1D89BA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4049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4B3D3-7838-4E3C-99A4-9BCD858E302A}" type="datetimeFigureOut">
              <a:rPr lang="es-ES" smtClean="0"/>
              <a:t>12/08/2018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8E9-075C-4CB5-97D5-F3B3A1D89BA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3415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4B3D3-7838-4E3C-99A4-9BCD858E302A}" type="datetimeFigureOut">
              <a:rPr lang="es-ES" smtClean="0"/>
              <a:t>12/08/2018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8E9-075C-4CB5-97D5-F3B3A1D89BA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8063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4B3D3-7838-4E3C-99A4-9BCD858E302A}" type="datetimeFigureOut">
              <a:rPr lang="es-ES" smtClean="0"/>
              <a:t>12/08/2018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8E9-075C-4CB5-97D5-F3B3A1D89BA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8960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4B3D3-7838-4E3C-99A4-9BCD858E302A}" type="datetimeFigureOut">
              <a:rPr lang="es-ES" smtClean="0"/>
              <a:t>12/08/2018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8E9-075C-4CB5-97D5-F3B3A1D89BA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8555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4B3D3-7838-4E3C-99A4-9BCD858E302A}" type="datetimeFigureOut">
              <a:rPr lang="es-ES" smtClean="0"/>
              <a:t>12/08/2018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8E9-075C-4CB5-97D5-F3B3A1D89BA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0202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4B3D3-7838-4E3C-99A4-9BCD858E302A}" type="datetimeFigureOut">
              <a:rPr lang="es-ES" smtClean="0"/>
              <a:t>12/08/2018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8E9-075C-4CB5-97D5-F3B3A1D89BA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1626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4B3D3-7838-4E3C-99A4-9BCD858E302A}" type="datetimeFigureOut">
              <a:rPr lang="es-ES" smtClean="0"/>
              <a:t>12/08/2018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8E9-075C-4CB5-97D5-F3B3A1D89BA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870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4B3D3-7838-4E3C-99A4-9BCD858E302A}" type="datetimeFigureOut">
              <a:rPr lang="es-ES" smtClean="0"/>
              <a:t>12/08/2018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8E9-075C-4CB5-97D5-F3B3A1D89BA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082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4B3D3-7838-4E3C-99A4-9BCD858E302A}" type="datetimeFigureOut">
              <a:rPr lang="es-ES" smtClean="0"/>
              <a:t>12/08/2018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8E9-075C-4CB5-97D5-F3B3A1D89BA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5753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4B3D3-7838-4E3C-99A4-9BCD858E302A}" type="datetimeFigureOut">
              <a:rPr lang="es-ES" smtClean="0"/>
              <a:t>12/08/2018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D68E9-075C-4CB5-97D5-F3B3A1D89BA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9322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309093"/>
            <a:ext cx="9144000" cy="566670"/>
          </a:xfrm>
        </p:spPr>
        <p:txBody>
          <a:bodyPr>
            <a:noAutofit/>
          </a:bodyPr>
          <a:lstStyle/>
          <a:p>
            <a:r>
              <a:rPr lang="es-ES" sz="4400" dirty="0" err="1"/>
              <a:t>Cognitive</a:t>
            </a:r>
            <a:r>
              <a:rPr lang="es-ES" sz="4400" dirty="0"/>
              <a:t> </a:t>
            </a:r>
            <a:r>
              <a:rPr lang="es-ES" sz="4400"/>
              <a:t>disorders</a:t>
            </a:r>
            <a:endParaRPr lang="es-ES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12123" y="1004551"/>
            <a:ext cx="11346287" cy="5679583"/>
          </a:xfrm>
        </p:spPr>
        <p:txBody>
          <a:bodyPr>
            <a:normAutofit lnSpcReduction="10000"/>
          </a:bodyPr>
          <a:lstStyle/>
          <a:p>
            <a:pPr algn="l"/>
            <a:r>
              <a:rPr lang="es-ES" sz="3200" b="1" dirty="0"/>
              <a:t>--Delirium.- </a:t>
            </a:r>
            <a:r>
              <a:rPr lang="es-ES" sz="3200" dirty="0" err="1"/>
              <a:t>is</a:t>
            </a:r>
            <a:r>
              <a:rPr lang="es-ES" sz="3200" dirty="0"/>
              <a:t> a </a:t>
            </a:r>
            <a:r>
              <a:rPr lang="es-ES" sz="3200" dirty="0" err="1"/>
              <a:t>waxin</a:t>
            </a:r>
            <a:r>
              <a:rPr lang="es-ES" sz="3200" dirty="0"/>
              <a:t>-and-</a:t>
            </a:r>
            <a:r>
              <a:rPr lang="es-ES" sz="3200" dirty="0" err="1"/>
              <a:t>waning</a:t>
            </a:r>
            <a:r>
              <a:rPr lang="es-ES" sz="3200" dirty="0"/>
              <a:t> </a:t>
            </a:r>
            <a:r>
              <a:rPr lang="es-ES" sz="3200" dirty="0" err="1"/>
              <a:t>change</a:t>
            </a:r>
            <a:r>
              <a:rPr lang="es-ES" sz="3200" dirty="0"/>
              <a:t> in a </a:t>
            </a:r>
            <a:r>
              <a:rPr lang="es-ES" sz="3200" dirty="0" err="1"/>
              <a:t>patient`s</a:t>
            </a:r>
            <a:r>
              <a:rPr lang="es-ES" sz="3200" dirty="0"/>
              <a:t>  </a:t>
            </a:r>
            <a:r>
              <a:rPr lang="es-ES" sz="3200" dirty="0" err="1"/>
              <a:t>level</a:t>
            </a:r>
            <a:r>
              <a:rPr lang="es-ES" sz="3200" dirty="0"/>
              <a:t> of </a:t>
            </a:r>
            <a:r>
              <a:rPr lang="es-ES" sz="3200" dirty="0" err="1"/>
              <a:t>consciousness</a:t>
            </a:r>
            <a:r>
              <a:rPr lang="es-ES" sz="3200" dirty="0"/>
              <a:t>. </a:t>
            </a:r>
            <a:r>
              <a:rPr lang="es-ES" sz="3200" dirty="0" err="1"/>
              <a:t>It</a:t>
            </a:r>
            <a:r>
              <a:rPr lang="es-ES" sz="3200" dirty="0"/>
              <a:t> </a:t>
            </a:r>
            <a:r>
              <a:rPr lang="es-ES" sz="3200" dirty="0" err="1"/>
              <a:t>is</a:t>
            </a:r>
            <a:r>
              <a:rPr lang="es-ES" sz="3200" dirty="0"/>
              <a:t> </a:t>
            </a:r>
            <a:r>
              <a:rPr lang="es-ES" sz="3200" dirty="0" err="1"/>
              <a:t>very</a:t>
            </a:r>
            <a:r>
              <a:rPr lang="es-ES" sz="3200" dirty="0"/>
              <a:t> </a:t>
            </a:r>
            <a:r>
              <a:rPr lang="es-ES" sz="3200" dirty="0" err="1"/>
              <a:t>common</a:t>
            </a:r>
            <a:r>
              <a:rPr lang="es-ES" sz="3200" dirty="0"/>
              <a:t> and has </a:t>
            </a:r>
            <a:r>
              <a:rPr lang="es-ES" sz="3200" dirty="0" err="1"/>
              <a:t>many</a:t>
            </a:r>
            <a:r>
              <a:rPr lang="es-ES" sz="3200" dirty="0"/>
              <a:t> </a:t>
            </a:r>
            <a:r>
              <a:rPr lang="es-ES" sz="3200" dirty="0" err="1"/>
              <a:t>different</a:t>
            </a:r>
            <a:r>
              <a:rPr lang="es-ES" sz="3200" dirty="0"/>
              <a:t> </a:t>
            </a:r>
            <a:r>
              <a:rPr lang="es-ES" sz="3200" dirty="0" err="1"/>
              <a:t>presentations</a:t>
            </a:r>
            <a:r>
              <a:rPr lang="es-ES" sz="3200" dirty="0"/>
              <a:t>, </a:t>
            </a:r>
            <a:r>
              <a:rPr lang="es-ES" sz="3200" dirty="0" err="1"/>
              <a:t>causing</a:t>
            </a:r>
            <a:r>
              <a:rPr lang="es-ES" sz="3200" dirty="0"/>
              <a:t> </a:t>
            </a:r>
            <a:r>
              <a:rPr lang="es-ES" sz="3200" dirty="0" err="1"/>
              <a:t>it</a:t>
            </a:r>
            <a:r>
              <a:rPr lang="es-ES" sz="3200" dirty="0"/>
              <a:t> to be </a:t>
            </a:r>
            <a:r>
              <a:rPr lang="es-ES" sz="3200" dirty="0" err="1"/>
              <a:t>underrecognize</a:t>
            </a:r>
            <a:r>
              <a:rPr lang="es-ES" sz="3200" dirty="0"/>
              <a:t> and </a:t>
            </a:r>
            <a:r>
              <a:rPr lang="es-ES" sz="3200" dirty="0" err="1"/>
              <a:t>underdiagnosed</a:t>
            </a:r>
            <a:endParaRPr lang="es-ES" sz="3200" dirty="0"/>
          </a:p>
          <a:p>
            <a:pPr algn="l"/>
            <a:r>
              <a:rPr lang="es-ES" sz="3200" dirty="0"/>
              <a:t>--</a:t>
            </a:r>
            <a:r>
              <a:rPr lang="es-ES" sz="3200" dirty="0" err="1"/>
              <a:t>It</a:t>
            </a:r>
            <a:r>
              <a:rPr lang="es-ES" sz="3200" dirty="0"/>
              <a:t> can be </a:t>
            </a:r>
            <a:r>
              <a:rPr lang="es-ES" sz="3200" dirty="0" err="1"/>
              <a:t>caused</a:t>
            </a:r>
            <a:r>
              <a:rPr lang="es-ES" sz="3200" dirty="0"/>
              <a:t> </a:t>
            </a:r>
            <a:r>
              <a:rPr lang="es-ES" sz="3200" dirty="0" err="1"/>
              <a:t>by</a:t>
            </a:r>
            <a:r>
              <a:rPr lang="es-ES" sz="3200" dirty="0"/>
              <a:t> </a:t>
            </a:r>
            <a:r>
              <a:rPr lang="es-ES" sz="3200" dirty="0" err="1"/>
              <a:t>virtually</a:t>
            </a:r>
            <a:r>
              <a:rPr lang="es-ES" sz="3200" dirty="0"/>
              <a:t> and medical </a:t>
            </a:r>
            <a:r>
              <a:rPr lang="es-ES" sz="3200" dirty="0" err="1"/>
              <a:t>disorder</a:t>
            </a:r>
            <a:r>
              <a:rPr lang="es-ES" sz="3200" dirty="0"/>
              <a:t>, and </a:t>
            </a:r>
            <a:r>
              <a:rPr lang="es-ES" sz="3200" dirty="0" err="1"/>
              <a:t>it</a:t>
            </a:r>
            <a:r>
              <a:rPr lang="es-ES" sz="3200" dirty="0"/>
              <a:t> has a </a:t>
            </a:r>
            <a:r>
              <a:rPr lang="es-ES" sz="3200" dirty="0" err="1"/>
              <a:t>high</a:t>
            </a:r>
            <a:r>
              <a:rPr lang="es-ES" sz="3200" dirty="0"/>
              <a:t> </a:t>
            </a:r>
            <a:r>
              <a:rPr lang="es-ES" sz="3200" dirty="0" err="1"/>
              <a:t>morbidity</a:t>
            </a:r>
            <a:r>
              <a:rPr lang="es-ES" sz="3200" dirty="0"/>
              <a:t> and </a:t>
            </a:r>
            <a:r>
              <a:rPr lang="es-ES" sz="3200" dirty="0" err="1"/>
              <a:t>mortality</a:t>
            </a:r>
            <a:r>
              <a:rPr lang="es-ES" sz="3200" dirty="0"/>
              <a:t> </a:t>
            </a:r>
            <a:r>
              <a:rPr lang="es-ES" sz="3200" dirty="0" err="1"/>
              <a:t>if</a:t>
            </a:r>
            <a:r>
              <a:rPr lang="es-ES" sz="3200" dirty="0"/>
              <a:t> </a:t>
            </a:r>
            <a:r>
              <a:rPr lang="es-ES" sz="3200" dirty="0" err="1"/>
              <a:t>untreated</a:t>
            </a:r>
            <a:r>
              <a:rPr lang="es-ES" sz="3200" dirty="0"/>
              <a:t>.</a:t>
            </a:r>
          </a:p>
          <a:p>
            <a:pPr algn="l"/>
            <a:r>
              <a:rPr lang="es-ES" sz="3200" dirty="0"/>
              <a:t>--</a:t>
            </a:r>
            <a:r>
              <a:rPr lang="es-ES" sz="3200" dirty="0" err="1"/>
              <a:t>It</a:t>
            </a:r>
            <a:r>
              <a:rPr lang="es-ES" sz="3200" dirty="0"/>
              <a:t> can las </a:t>
            </a:r>
            <a:r>
              <a:rPr lang="es-ES" sz="3200" dirty="0" err="1"/>
              <a:t>from</a:t>
            </a:r>
            <a:r>
              <a:rPr lang="es-ES" sz="3200" dirty="0"/>
              <a:t> </a:t>
            </a:r>
            <a:r>
              <a:rPr lang="es-ES" sz="3200" dirty="0" err="1"/>
              <a:t>days</a:t>
            </a:r>
            <a:r>
              <a:rPr lang="es-ES" sz="3200" dirty="0"/>
              <a:t> to </a:t>
            </a:r>
            <a:r>
              <a:rPr lang="es-ES" sz="3200" dirty="0" err="1"/>
              <a:t>weeks</a:t>
            </a:r>
            <a:r>
              <a:rPr lang="es-ES" sz="3200" dirty="0"/>
              <a:t>, and </a:t>
            </a:r>
            <a:r>
              <a:rPr lang="es-ES" sz="3200" dirty="0" err="1"/>
              <a:t>may</a:t>
            </a:r>
            <a:r>
              <a:rPr lang="es-ES" sz="3200" dirty="0"/>
              <a:t> </a:t>
            </a:r>
            <a:r>
              <a:rPr lang="es-ES" sz="3200" dirty="0" err="1"/>
              <a:t>become</a:t>
            </a:r>
            <a:r>
              <a:rPr lang="es-ES" sz="3200" dirty="0"/>
              <a:t> </a:t>
            </a:r>
            <a:r>
              <a:rPr lang="es-ES" sz="3200" dirty="0" err="1"/>
              <a:t>chronic</a:t>
            </a:r>
            <a:r>
              <a:rPr lang="es-ES" sz="3200" dirty="0"/>
              <a:t>.</a:t>
            </a:r>
          </a:p>
          <a:p>
            <a:pPr algn="l"/>
            <a:r>
              <a:rPr lang="es-ES" sz="3200" dirty="0"/>
              <a:t>--</a:t>
            </a:r>
            <a:r>
              <a:rPr lang="es-ES" sz="3200" dirty="0" err="1"/>
              <a:t>It</a:t>
            </a:r>
            <a:r>
              <a:rPr lang="es-ES" sz="3200" dirty="0"/>
              <a:t> can </a:t>
            </a:r>
            <a:r>
              <a:rPr lang="es-ES" sz="3200" dirty="0" err="1"/>
              <a:t>also</a:t>
            </a:r>
            <a:r>
              <a:rPr lang="es-ES" sz="3200" dirty="0"/>
              <a:t> </a:t>
            </a:r>
            <a:r>
              <a:rPr lang="es-ES" sz="3200" dirty="0" err="1"/>
              <a:t>referred</a:t>
            </a:r>
            <a:r>
              <a:rPr lang="es-ES" sz="3200" dirty="0"/>
              <a:t> to </a:t>
            </a:r>
            <a:r>
              <a:rPr lang="es-ES" sz="3200" dirty="0" err="1"/>
              <a:t>by</a:t>
            </a:r>
            <a:r>
              <a:rPr lang="es-ES" sz="3200" dirty="0"/>
              <a:t> </a:t>
            </a:r>
            <a:r>
              <a:rPr lang="es-ES" sz="3200" dirty="0" err="1"/>
              <a:t>the</a:t>
            </a:r>
            <a:r>
              <a:rPr lang="es-ES" sz="3200" dirty="0"/>
              <a:t> </a:t>
            </a:r>
            <a:r>
              <a:rPr lang="es-ES" sz="3200" dirty="0" err="1"/>
              <a:t>terms</a:t>
            </a:r>
            <a:r>
              <a:rPr lang="es-ES" sz="3200" dirty="0"/>
              <a:t> </a:t>
            </a:r>
            <a:r>
              <a:rPr lang="es-ES" sz="3200" i="1" dirty="0" err="1"/>
              <a:t>encephalopthy</a:t>
            </a:r>
            <a:r>
              <a:rPr lang="es-ES" sz="3200" i="1" dirty="0"/>
              <a:t>, </a:t>
            </a:r>
            <a:r>
              <a:rPr lang="es-ES" sz="3200" i="1" dirty="0" err="1"/>
              <a:t>acute</a:t>
            </a:r>
            <a:r>
              <a:rPr lang="es-ES" sz="3200" i="1" dirty="0"/>
              <a:t> </a:t>
            </a:r>
            <a:r>
              <a:rPr lang="es-ES" sz="3200" i="1" dirty="0" err="1"/>
              <a:t>organic</a:t>
            </a:r>
            <a:r>
              <a:rPr lang="es-ES" sz="3200" i="1" dirty="0"/>
              <a:t> </a:t>
            </a:r>
            <a:r>
              <a:rPr lang="es-ES" sz="3200" i="1" dirty="0" err="1"/>
              <a:t>brain</a:t>
            </a:r>
            <a:r>
              <a:rPr lang="es-ES" sz="3200" i="1" dirty="0"/>
              <a:t> síndrome, </a:t>
            </a:r>
            <a:r>
              <a:rPr lang="es-ES" sz="3200" i="1" dirty="0" err="1"/>
              <a:t>acute</a:t>
            </a:r>
            <a:r>
              <a:rPr lang="es-ES" sz="3200" i="1" dirty="0"/>
              <a:t> </a:t>
            </a:r>
            <a:r>
              <a:rPr lang="es-ES" sz="3200" i="1" dirty="0" err="1"/>
              <a:t>confusional</a:t>
            </a:r>
            <a:r>
              <a:rPr lang="es-ES" sz="3200" i="1" dirty="0"/>
              <a:t> </a:t>
            </a:r>
            <a:r>
              <a:rPr lang="es-ES" sz="3200" i="1" dirty="0" err="1"/>
              <a:t>state</a:t>
            </a:r>
            <a:r>
              <a:rPr lang="es-ES" sz="3200" i="1" dirty="0"/>
              <a:t>, </a:t>
            </a:r>
            <a:r>
              <a:rPr lang="es-ES" sz="3200" i="1" dirty="0" err="1"/>
              <a:t>acute</a:t>
            </a:r>
            <a:r>
              <a:rPr lang="es-ES" sz="3200" i="1" dirty="0"/>
              <a:t> </a:t>
            </a:r>
            <a:r>
              <a:rPr lang="es-ES" sz="3200" i="1" dirty="0" err="1"/>
              <a:t>toxic</a:t>
            </a:r>
            <a:r>
              <a:rPr lang="es-ES" sz="3200" i="1" dirty="0"/>
              <a:t> </a:t>
            </a:r>
            <a:r>
              <a:rPr lang="es-ES" sz="3200" i="1" dirty="0" err="1"/>
              <a:t>psychosis</a:t>
            </a:r>
            <a:r>
              <a:rPr lang="es-ES" sz="3200" i="1" dirty="0"/>
              <a:t> and </a:t>
            </a:r>
            <a:r>
              <a:rPr lang="es-ES" sz="3200" i="1" dirty="0" err="1"/>
              <a:t>intensive</a:t>
            </a:r>
            <a:r>
              <a:rPr lang="es-ES" sz="3200" i="1" dirty="0"/>
              <a:t> </a:t>
            </a:r>
            <a:r>
              <a:rPr lang="es-ES" sz="3200" i="1" dirty="0" err="1"/>
              <a:t>care</a:t>
            </a:r>
            <a:r>
              <a:rPr lang="es-ES" sz="3200" i="1" dirty="0"/>
              <a:t> </a:t>
            </a:r>
            <a:r>
              <a:rPr lang="es-ES" sz="3200" i="1" dirty="0" err="1"/>
              <a:t>unit</a:t>
            </a:r>
            <a:r>
              <a:rPr lang="es-ES" sz="3200" i="1" dirty="0"/>
              <a:t> (ICU) </a:t>
            </a:r>
            <a:r>
              <a:rPr lang="es-ES" sz="3200" i="1" dirty="0" err="1"/>
              <a:t>psychosis</a:t>
            </a:r>
            <a:r>
              <a:rPr lang="es-ES" sz="3200" i="1" dirty="0"/>
              <a:t>.</a:t>
            </a:r>
          </a:p>
          <a:p>
            <a:pPr algn="l"/>
            <a:r>
              <a:rPr lang="es-ES" sz="3200" b="1" dirty="0"/>
              <a:t>--</a:t>
            </a:r>
            <a:r>
              <a:rPr lang="es-ES" sz="3200" b="1" dirty="0" err="1"/>
              <a:t>Risk</a:t>
            </a:r>
            <a:r>
              <a:rPr lang="es-ES" sz="3200" b="1" dirty="0"/>
              <a:t> </a:t>
            </a:r>
            <a:r>
              <a:rPr lang="es-ES" sz="3200" b="1" dirty="0" err="1"/>
              <a:t>factors</a:t>
            </a:r>
            <a:r>
              <a:rPr lang="es-ES" sz="3200" b="1" dirty="0"/>
              <a:t>.-  </a:t>
            </a:r>
            <a:r>
              <a:rPr lang="es-ES" sz="3200" dirty="0" err="1"/>
              <a:t>Advanced</a:t>
            </a:r>
            <a:r>
              <a:rPr lang="es-ES" sz="3200" dirty="0"/>
              <a:t> </a:t>
            </a:r>
            <a:r>
              <a:rPr lang="es-ES" sz="3200" dirty="0" err="1"/>
              <a:t>age</a:t>
            </a:r>
            <a:r>
              <a:rPr lang="es-ES" sz="3200" dirty="0"/>
              <a:t>. </a:t>
            </a:r>
            <a:r>
              <a:rPr lang="es-ES" sz="3200" dirty="0" err="1"/>
              <a:t>Preexisting</a:t>
            </a:r>
            <a:r>
              <a:rPr lang="es-ES" sz="3200" dirty="0"/>
              <a:t> </a:t>
            </a:r>
            <a:r>
              <a:rPr lang="es-ES" sz="3200" dirty="0" err="1"/>
              <a:t>brain</a:t>
            </a:r>
            <a:r>
              <a:rPr lang="es-ES" sz="3200" dirty="0"/>
              <a:t> </a:t>
            </a:r>
            <a:r>
              <a:rPr lang="es-ES" sz="3200" dirty="0" err="1"/>
              <a:t>damage</a:t>
            </a:r>
            <a:r>
              <a:rPr lang="es-ES" sz="3200" dirty="0"/>
              <a:t> (</a:t>
            </a:r>
            <a:r>
              <a:rPr lang="es-ES" sz="3200" dirty="0" err="1"/>
              <a:t>dementia</a:t>
            </a:r>
            <a:r>
              <a:rPr lang="es-ES" sz="3200" dirty="0"/>
              <a:t>, cerebrovascular </a:t>
            </a:r>
            <a:r>
              <a:rPr lang="es-ES" sz="3200" dirty="0" err="1"/>
              <a:t>accident</a:t>
            </a:r>
            <a:r>
              <a:rPr lang="es-ES" sz="3200" dirty="0"/>
              <a:t> (CVA), tumor. Prior </a:t>
            </a:r>
            <a:r>
              <a:rPr lang="es-ES" sz="3200" dirty="0" err="1"/>
              <a:t>history</a:t>
            </a:r>
            <a:r>
              <a:rPr lang="es-ES" sz="3200" dirty="0"/>
              <a:t> of delirium. Alcohol </a:t>
            </a:r>
            <a:r>
              <a:rPr lang="es-ES" sz="3200" dirty="0" err="1"/>
              <a:t>dependence</a:t>
            </a:r>
            <a:r>
              <a:rPr lang="es-ES" sz="3200" dirty="0"/>
              <a:t>. Diabetes. </a:t>
            </a:r>
            <a:r>
              <a:rPr lang="es-ES" sz="3200" dirty="0" err="1"/>
              <a:t>Cancer</a:t>
            </a:r>
            <a:r>
              <a:rPr lang="es-ES" sz="3200" dirty="0"/>
              <a:t>. </a:t>
            </a:r>
            <a:r>
              <a:rPr lang="es-ES" sz="3200" dirty="0" err="1"/>
              <a:t>Malnutrition</a:t>
            </a:r>
            <a:r>
              <a:rPr lang="es-ES" sz="3200" dirty="0"/>
              <a:t>. </a:t>
            </a:r>
            <a:r>
              <a:rPr lang="es-ES" sz="3200" dirty="0" err="1"/>
              <a:t>Male</a:t>
            </a:r>
            <a:r>
              <a:rPr lang="es-ES" sz="3200" dirty="0"/>
              <a:t> </a:t>
            </a:r>
            <a:r>
              <a:rPr lang="es-ES" sz="3200" dirty="0" err="1"/>
              <a:t>gender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1115122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393"/>
          </a:xfrm>
        </p:spPr>
        <p:txBody>
          <a:bodyPr>
            <a:normAutofit fontScale="90000"/>
          </a:bodyPr>
          <a:lstStyle/>
          <a:p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26264" y="631065"/>
            <a:ext cx="11539471" cy="596291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Alzheimer </a:t>
            </a:r>
            <a:r>
              <a:rPr lang="es-ES" dirty="0" err="1"/>
              <a:t>disease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Vascular </a:t>
            </a:r>
            <a:r>
              <a:rPr lang="es-ES" dirty="0" err="1"/>
              <a:t>dementia</a:t>
            </a:r>
            <a:endParaRPr lang="es-ES" dirty="0"/>
          </a:p>
          <a:p>
            <a:pPr marL="0" indent="0">
              <a:buNone/>
            </a:pPr>
            <a:r>
              <a:rPr lang="es-ES" dirty="0" err="1"/>
              <a:t>Lewy</a:t>
            </a:r>
            <a:r>
              <a:rPr lang="es-ES" dirty="0"/>
              <a:t> </a:t>
            </a:r>
            <a:r>
              <a:rPr lang="es-ES" dirty="0" err="1"/>
              <a:t>body</a:t>
            </a:r>
            <a:r>
              <a:rPr lang="es-ES" dirty="0"/>
              <a:t> </a:t>
            </a:r>
            <a:r>
              <a:rPr lang="es-ES" dirty="0" err="1"/>
              <a:t>dementia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Pick </a:t>
            </a:r>
            <a:r>
              <a:rPr lang="es-ES" dirty="0" err="1"/>
              <a:t>disease</a:t>
            </a:r>
            <a:r>
              <a:rPr lang="es-ES" dirty="0"/>
              <a:t> / </a:t>
            </a:r>
            <a:r>
              <a:rPr lang="es-ES" dirty="0" err="1"/>
              <a:t>Frontotemporal</a:t>
            </a:r>
            <a:r>
              <a:rPr lang="es-ES" dirty="0"/>
              <a:t> </a:t>
            </a:r>
            <a:r>
              <a:rPr lang="es-ES" dirty="0" err="1"/>
              <a:t>dementia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HIV-</a:t>
            </a:r>
            <a:r>
              <a:rPr lang="es-ES" dirty="0" err="1"/>
              <a:t>Associated</a:t>
            </a:r>
            <a:r>
              <a:rPr lang="es-ES" dirty="0"/>
              <a:t> </a:t>
            </a:r>
            <a:r>
              <a:rPr lang="es-ES" dirty="0" err="1"/>
              <a:t>dementia</a:t>
            </a:r>
            <a:r>
              <a:rPr lang="es-ES" dirty="0"/>
              <a:t> (HAD)</a:t>
            </a:r>
          </a:p>
          <a:p>
            <a:pPr marL="0" indent="0">
              <a:buNone/>
            </a:pPr>
            <a:r>
              <a:rPr lang="es-ES" dirty="0"/>
              <a:t>Parkinson </a:t>
            </a:r>
            <a:r>
              <a:rPr lang="es-ES" dirty="0" err="1"/>
              <a:t>disease</a:t>
            </a:r>
            <a:endParaRPr lang="es-ES" dirty="0"/>
          </a:p>
          <a:p>
            <a:pPr marL="0" indent="0">
              <a:buNone/>
            </a:pPr>
            <a:r>
              <a:rPr lang="es-ES" dirty="0" err="1"/>
              <a:t>Creutzfeldt</a:t>
            </a:r>
            <a:r>
              <a:rPr lang="es-ES" dirty="0"/>
              <a:t>-Jakob </a:t>
            </a:r>
            <a:r>
              <a:rPr lang="es-ES" dirty="0" err="1"/>
              <a:t>disease</a:t>
            </a:r>
            <a:r>
              <a:rPr lang="es-ES" dirty="0"/>
              <a:t> (CJD)</a:t>
            </a:r>
          </a:p>
          <a:p>
            <a:pPr marL="0" indent="0">
              <a:buNone/>
            </a:pPr>
            <a:r>
              <a:rPr lang="es-ES" dirty="0"/>
              <a:t>Normal </a:t>
            </a:r>
            <a:r>
              <a:rPr lang="es-ES" dirty="0" err="1"/>
              <a:t>pressure</a:t>
            </a:r>
            <a:r>
              <a:rPr lang="es-ES" dirty="0"/>
              <a:t> </a:t>
            </a:r>
            <a:r>
              <a:rPr lang="es-ES" dirty="0" err="1"/>
              <a:t>hydrocephalus</a:t>
            </a:r>
            <a:r>
              <a:rPr lang="es-ES"/>
              <a:t>.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98473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7912"/>
          </a:xfrm>
        </p:spPr>
        <p:txBody>
          <a:bodyPr>
            <a:normAutofit fontScale="90000"/>
          </a:bodyPr>
          <a:lstStyle/>
          <a:p>
            <a:r>
              <a:rPr lang="es-ES" dirty="0" err="1"/>
              <a:t>Clinical</a:t>
            </a:r>
            <a:r>
              <a:rPr lang="es-ES" dirty="0"/>
              <a:t> </a:t>
            </a:r>
            <a:r>
              <a:rPr lang="es-ES" dirty="0" err="1"/>
              <a:t>manifestations</a:t>
            </a:r>
            <a:r>
              <a:rPr lang="es-ES" dirty="0"/>
              <a:t>.-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8789" y="1068946"/>
            <a:ext cx="11861442" cy="5640947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--</a:t>
            </a:r>
            <a:r>
              <a:rPr lang="es-ES" dirty="0" err="1"/>
              <a:t>Disorientation</a:t>
            </a:r>
            <a:r>
              <a:rPr lang="es-ES" dirty="0"/>
              <a:t>: </a:t>
            </a:r>
            <a:r>
              <a:rPr lang="es-ES" dirty="0" err="1"/>
              <a:t>usually</a:t>
            </a:r>
            <a:r>
              <a:rPr lang="es-ES" dirty="0"/>
              <a:t> to time </a:t>
            </a:r>
            <a:r>
              <a:rPr lang="es-ES" dirty="0" err="1"/>
              <a:t>or</a:t>
            </a:r>
            <a:r>
              <a:rPr lang="es-ES" dirty="0"/>
              <a:t> place, </a:t>
            </a:r>
            <a:r>
              <a:rPr lang="es-ES" dirty="0" err="1"/>
              <a:t>rarely</a:t>
            </a:r>
            <a:r>
              <a:rPr lang="es-ES" dirty="0"/>
              <a:t> to </a:t>
            </a:r>
            <a:r>
              <a:rPr lang="es-ES" dirty="0" err="1"/>
              <a:t>person</a:t>
            </a:r>
            <a:r>
              <a:rPr lang="es-ES" dirty="0"/>
              <a:t>.</a:t>
            </a:r>
          </a:p>
          <a:p>
            <a:pPr marL="0" indent="0">
              <a:buNone/>
            </a:pPr>
            <a:r>
              <a:rPr lang="es-ES" dirty="0"/>
              <a:t>--</a:t>
            </a:r>
            <a:r>
              <a:rPr lang="es-ES" dirty="0" err="1"/>
              <a:t>Language</a:t>
            </a:r>
            <a:r>
              <a:rPr lang="es-ES" dirty="0"/>
              <a:t> </a:t>
            </a:r>
            <a:r>
              <a:rPr lang="es-ES" dirty="0" err="1"/>
              <a:t>disturbances</a:t>
            </a:r>
            <a:r>
              <a:rPr lang="es-ES" dirty="0"/>
              <a:t>: </a:t>
            </a:r>
            <a:r>
              <a:rPr lang="es-ES" dirty="0" err="1"/>
              <a:t>Dysarthria</a:t>
            </a:r>
            <a:r>
              <a:rPr lang="es-ES" dirty="0"/>
              <a:t>, </a:t>
            </a:r>
            <a:r>
              <a:rPr lang="es-ES" dirty="0" err="1"/>
              <a:t>dysnomia</a:t>
            </a:r>
            <a:r>
              <a:rPr lang="es-ES" dirty="0"/>
              <a:t>, </a:t>
            </a:r>
            <a:r>
              <a:rPr lang="es-ES" dirty="0" err="1"/>
              <a:t>dysgraphia</a:t>
            </a:r>
            <a:r>
              <a:rPr lang="es-ES" dirty="0"/>
              <a:t> and </a:t>
            </a:r>
            <a:r>
              <a:rPr lang="es-ES" dirty="0" err="1"/>
              <a:t>aphasia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--</a:t>
            </a:r>
            <a:r>
              <a:rPr lang="es-ES" dirty="0" err="1"/>
              <a:t>Changes</a:t>
            </a:r>
            <a:r>
              <a:rPr lang="es-ES" dirty="0"/>
              <a:t> in </a:t>
            </a:r>
            <a:r>
              <a:rPr lang="es-ES" dirty="0" err="1"/>
              <a:t>speech</a:t>
            </a:r>
            <a:r>
              <a:rPr lang="es-ES" dirty="0"/>
              <a:t>: </a:t>
            </a:r>
            <a:r>
              <a:rPr lang="es-ES" dirty="0" err="1"/>
              <a:t>Slow</a:t>
            </a:r>
            <a:r>
              <a:rPr lang="es-ES" dirty="0"/>
              <a:t>, </a:t>
            </a:r>
            <a:r>
              <a:rPr lang="es-ES" dirty="0" err="1"/>
              <a:t>pressure</a:t>
            </a:r>
            <a:r>
              <a:rPr lang="es-ES" dirty="0"/>
              <a:t>, </a:t>
            </a:r>
            <a:r>
              <a:rPr lang="es-ES" dirty="0" err="1"/>
              <a:t>rambling</a:t>
            </a:r>
            <a:r>
              <a:rPr lang="es-ES" dirty="0"/>
              <a:t>,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disorganized</a:t>
            </a:r>
            <a:r>
              <a:rPr lang="es-ES" dirty="0"/>
              <a:t>.</a:t>
            </a:r>
          </a:p>
          <a:p>
            <a:pPr marL="0" indent="0">
              <a:buNone/>
            </a:pPr>
            <a:r>
              <a:rPr lang="es-ES" dirty="0"/>
              <a:t>--Perceptual </a:t>
            </a:r>
            <a:r>
              <a:rPr lang="es-ES" dirty="0" err="1"/>
              <a:t>disturbances</a:t>
            </a:r>
            <a:r>
              <a:rPr lang="es-ES" dirty="0"/>
              <a:t>: </a:t>
            </a:r>
            <a:r>
              <a:rPr lang="es-ES" dirty="0" err="1"/>
              <a:t>Sundowning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daytime</a:t>
            </a:r>
            <a:r>
              <a:rPr lang="es-ES" dirty="0"/>
              <a:t> </a:t>
            </a:r>
            <a:r>
              <a:rPr lang="es-ES" dirty="0" err="1"/>
              <a:t>drowsiness</a:t>
            </a:r>
            <a:r>
              <a:rPr lang="es-ES" dirty="0"/>
              <a:t> and </a:t>
            </a:r>
            <a:r>
              <a:rPr lang="es-ES" dirty="0" err="1"/>
              <a:t>night</a:t>
            </a:r>
            <a:r>
              <a:rPr lang="es-ES" dirty="0"/>
              <a:t>-time </a:t>
            </a:r>
            <a:r>
              <a:rPr lang="es-ES" dirty="0" err="1"/>
              <a:t>insomnia</a:t>
            </a:r>
            <a:r>
              <a:rPr lang="es-ES" dirty="0"/>
              <a:t> and confusión.</a:t>
            </a:r>
          </a:p>
          <a:p>
            <a:pPr marL="0" indent="0">
              <a:buNone/>
            </a:pPr>
            <a:r>
              <a:rPr lang="es-ES" dirty="0"/>
              <a:t>--</a:t>
            </a:r>
            <a:r>
              <a:rPr lang="es-ES" dirty="0" err="1"/>
              <a:t>Disturbed</a:t>
            </a:r>
            <a:r>
              <a:rPr lang="es-ES" dirty="0"/>
              <a:t> </a:t>
            </a:r>
            <a:r>
              <a:rPr lang="es-ES" dirty="0" err="1"/>
              <a:t>psychomotor</a:t>
            </a:r>
            <a:r>
              <a:rPr lang="es-ES" dirty="0"/>
              <a:t> </a:t>
            </a:r>
            <a:r>
              <a:rPr lang="es-ES" dirty="0" err="1"/>
              <a:t>behaviour</a:t>
            </a:r>
            <a:r>
              <a:rPr lang="es-ES" dirty="0"/>
              <a:t>: </a:t>
            </a:r>
            <a:r>
              <a:rPr lang="es-ES" dirty="0" err="1"/>
              <a:t>Hyperactivity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hypoactivity</a:t>
            </a:r>
            <a:r>
              <a:rPr lang="es-ES" dirty="0"/>
              <a:t>, </a:t>
            </a:r>
            <a:r>
              <a:rPr lang="es-ES" dirty="0" err="1"/>
              <a:t>may</a:t>
            </a:r>
            <a:r>
              <a:rPr lang="es-ES" dirty="0"/>
              <a:t> </a:t>
            </a:r>
            <a:r>
              <a:rPr lang="es-ES" dirty="0" err="1"/>
              <a:t>shift</a:t>
            </a:r>
            <a:r>
              <a:rPr lang="es-ES" dirty="0"/>
              <a:t> </a:t>
            </a:r>
            <a:r>
              <a:rPr lang="es-ES" dirty="0" err="1"/>
              <a:t>from</a:t>
            </a:r>
            <a:r>
              <a:rPr lang="es-ES" dirty="0"/>
              <a:t> </a:t>
            </a:r>
            <a:r>
              <a:rPr lang="es-ES" dirty="0" err="1"/>
              <a:t>one</a:t>
            </a:r>
            <a:r>
              <a:rPr lang="es-ES" dirty="0"/>
              <a:t> extreme to </a:t>
            </a:r>
            <a:r>
              <a:rPr lang="es-ES" dirty="0" err="1"/>
              <a:t>other</a:t>
            </a:r>
            <a:r>
              <a:rPr lang="es-ES" dirty="0"/>
              <a:t> </a:t>
            </a:r>
            <a:r>
              <a:rPr lang="es-ES" dirty="0" err="1"/>
              <a:t>over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course</a:t>
            </a:r>
            <a:r>
              <a:rPr lang="es-ES" dirty="0"/>
              <a:t> of a </a:t>
            </a:r>
            <a:r>
              <a:rPr lang="es-ES" dirty="0" err="1"/>
              <a:t>day</a:t>
            </a:r>
            <a:r>
              <a:rPr lang="es-ES" dirty="0"/>
              <a:t>.</a:t>
            </a:r>
          </a:p>
          <a:p>
            <a:pPr marL="0" indent="0">
              <a:buNone/>
            </a:pPr>
            <a:r>
              <a:rPr lang="es-ES" dirty="0"/>
              <a:t>--</a:t>
            </a:r>
            <a:r>
              <a:rPr lang="es-ES" dirty="0" err="1"/>
              <a:t>Emotional</a:t>
            </a:r>
            <a:r>
              <a:rPr lang="es-ES" dirty="0"/>
              <a:t> </a:t>
            </a:r>
            <a:r>
              <a:rPr lang="es-ES" dirty="0" err="1"/>
              <a:t>disturbances</a:t>
            </a:r>
            <a:r>
              <a:rPr lang="es-ES" dirty="0"/>
              <a:t>: </a:t>
            </a:r>
            <a:r>
              <a:rPr lang="es-ES" dirty="0" err="1"/>
              <a:t>Anxiety</a:t>
            </a:r>
            <a:r>
              <a:rPr lang="es-ES" dirty="0"/>
              <a:t>, </a:t>
            </a:r>
            <a:r>
              <a:rPr lang="es-ES" dirty="0" err="1"/>
              <a:t>fear</a:t>
            </a:r>
            <a:r>
              <a:rPr lang="es-ES" dirty="0"/>
              <a:t>, </a:t>
            </a:r>
            <a:r>
              <a:rPr lang="es-ES" dirty="0" err="1"/>
              <a:t>depression</a:t>
            </a:r>
            <a:r>
              <a:rPr lang="es-ES" dirty="0"/>
              <a:t>, </a:t>
            </a:r>
            <a:r>
              <a:rPr lang="es-ES" dirty="0" err="1"/>
              <a:t>irritability</a:t>
            </a:r>
            <a:r>
              <a:rPr lang="es-ES" dirty="0"/>
              <a:t>, </a:t>
            </a:r>
            <a:r>
              <a:rPr lang="es-ES" dirty="0" err="1"/>
              <a:t>anger</a:t>
            </a:r>
            <a:r>
              <a:rPr lang="es-ES" dirty="0"/>
              <a:t>, </a:t>
            </a:r>
            <a:r>
              <a:rPr lang="es-ES" dirty="0" err="1"/>
              <a:t>apathy</a:t>
            </a:r>
            <a:r>
              <a:rPr lang="es-ES" dirty="0"/>
              <a:t>, </a:t>
            </a:r>
            <a:r>
              <a:rPr lang="es-ES" dirty="0" err="1"/>
              <a:t>euphoria</a:t>
            </a:r>
            <a:r>
              <a:rPr lang="es-ES" dirty="0"/>
              <a:t>, (</a:t>
            </a:r>
            <a:r>
              <a:rPr lang="es-ES" dirty="0" err="1"/>
              <a:t>may</a:t>
            </a:r>
            <a:r>
              <a:rPr lang="es-ES" dirty="0"/>
              <a:t> </a:t>
            </a:r>
            <a:r>
              <a:rPr lang="es-ES" dirty="0" err="1"/>
              <a:t>mimic</a:t>
            </a:r>
            <a:r>
              <a:rPr lang="es-ES" dirty="0"/>
              <a:t> </a:t>
            </a:r>
            <a:r>
              <a:rPr lang="es-ES" dirty="0" err="1"/>
              <a:t>other</a:t>
            </a:r>
            <a:r>
              <a:rPr lang="es-ES" dirty="0"/>
              <a:t> </a:t>
            </a:r>
            <a:r>
              <a:rPr lang="es-ES" dirty="0" err="1"/>
              <a:t>psychiatric</a:t>
            </a:r>
            <a:r>
              <a:rPr lang="es-ES" dirty="0"/>
              <a:t> </a:t>
            </a:r>
            <a:r>
              <a:rPr lang="es-ES" dirty="0" err="1"/>
              <a:t>condition</a:t>
            </a:r>
            <a:r>
              <a:rPr lang="es-ES" dirty="0"/>
              <a:t>)</a:t>
            </a:r>
          </a:p>
          <a:p>
            <a:pPr marL="0" indent="0">
              <a:buNone/>
            </a:pPr>
            <a:r>
              <a:rPr lang="es-ES" dirty="0"/>
              <a:t>--</a:t>
            </a:r>
            <a:r>
              <a:rPr lang="es-ES" dirty="0" err="1"/>
              <a:t>Perseveration</a:t>
            </a:r>
            <a:r>
              <a:rPr lang="es-ES" dirty="0"/>
              <a:t>: </a:t>
            </a:r>
            <a:r>
              <a:rPr lang="es-ES" dirty="0" err="1"/>
              <a:t>Inability</a:t>
            </a:r>
            <a:r>
              <a:rPr lang="es-ES" dirty="0"/>
              <a:t> to </a:t>
            </a:r>
            <a:r>
              <a:rPr lang="es-ES" dirty="0" err="1"/>
              <a:t>shift</a:t>
            </a:r>
            <a:r>
              <a:rPr lang="es-ES" dirty="0"/>
              <a:t> </a:t>
            </a:r>
            <a:r>
              <a:rPr lang="es-ES" dirty="0" err="1"/>
              <a:t>attention</a:t>
            </a:r>
            <a:r>
              <a:rPr lang="es-ES" dirty="0"/>
              <a:t> </a:t>
            </a:r>
            <a:r>
              <a:rPr lang="es-ES" dirty="0" err="1"/>
              <a:t>appropiately</a:t>
            </a:r>
            <a:r>
              <a:rPr lang="es-ES" dirty="0"/>
              <a:t>, </a:t>
            </a:r>
            <a:r>
              <a:rPr lang="es-ES" dirty="0" err="1"/>
              <a:t>making</a:t>
            </a:r>
            <a:r>
              <a:rPr lang="es-ES" dirty="0"/>
              <a:t> </a:t>
            </a:r>
            <a:r>
              <a:rPr lang="es-ES" dirty="0" err="1"/>
              <a:t>conversation</a:t>
            </a:r>
            <a:r>
              <a:rPr lang="es-ES" dirty="0"/>
              <a:t> </a:t>
            </a:r>
            <a:r>
              <a:rPr lang="es-ES" dirty="0" err="1"/>
              <a:t>difficult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9457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5185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Diagnosis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0455" y="1171976"/>
            <a:ext cx="11668259" cy="54992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200" dirty="0"/>
              <a:t>DSM-IV-TR </a:t>
            </a:r>
            <a:r>
              <a:rPr lang="es-ES" sz="3200" dirty="0" err="1"/>
              <a:t>criteria</a:t>
            </a:r>
            <a:endParaRPr lang="es-ES" sz="3200" dirty="0"/>
          </a:p>
          <a:p>
            <a:pPr marL="0" indent="0">
              <a:buNone/>
            </a:pPr>
            <a:r>
              <a:rPr lang="es-ES" sz="3200" dirty="0"/>
              <a:t>1.- </a:t>
            </a:r>
            <a:r>
              <a:rPr lang="es-ES" sz="3200" dirty="0" err="1"/>
              <a:t>Disturbances</a:t>
            </a:r>
            <a:r>
              <a:rPr lang="es-ES" sz="3200" dirty="0"/>
              <a:t> of </a:t>
            </a:r>
            <a:r>
              <a:rPr lang="es-ES" sz="3200" dirty="0" err="1"/>
              <a:t>consciousness</a:t>
            </a:r>
            <a:r>
              <a:rPr lang="es-ES" sz="3200" dirty="0"/>
              <a:t> (</a:t>
            </a:r>
            <a:r>
              <a:rPr lang="es-ES" sz="3200" dirty="0" err="1"/>
              <a:t>ie</a:t>
            </a:r>
            <a:r>
              <a:rPr lang="es-ES" sz="3200" dirty="0"/>
              <a:t> </a:t>
            </a:r>
            <a:r>
              <a:rPr lang="es-ES" sz="3200" dirty="0" err="1"/>
              <a:t>reduced</a:t>
            </a:r>
            <a:r>
              <a:rPr lang="es-ES" sz="3200" dirty="0"/>
              <a:t> </a:t>
            </a:r>
            <a:r>
              <a:rPr lang="es-ES" sz="3200" dirty="0" err="1"/>
              <a:t>clarity</a:t>
            </a:r>
            <a:r>
              <a:rPr lang="es-ES" sz="3200" dirty="0"/>
              <a:t> of </a:t>
            </a:r>
            <a:r>
              <a:rPr lang="es-ES" sz="3200" dirty="0" err="1"/>
              <a:t>awarness</a:t>
            </a:r>
            <a:r>
              <a:rPr lang="es-ES" sz="3200" dirty="0"/>
              <a:t> of </a:t>
            </a:r>
            <a:r>
              <a:rPr lang="es-ES" sz="3200" dirty="0" err="1"/>
              <a:t>the</a:t>
            </a:r>
            <a:r>
              <a:rPr lang="es-ES" sz="3200" dirty="0"/>
              <a:t> </a:t>
            </a:r>
            <a:r>
              <a:rPr lang="es-ES" sz="3200" dirty="0" err="1"/>
              <a:t>enviroment</a:t>
            </a:r>
            <a:r>
              <a:rPr lang="es-ES" sz="3200" dirty="0"/>
              <a:t>) </a:t>
            </a:r>
            <a:r>
              <a:rPr lang="es-ES" sz="3200" dirty="0" err="1"/>
              <a:t>with</a:t>
            </a:r>
            <a:r>
              <a:rPr lang="es-ES" sz="3200" dirty="0"/>
              <a:t> reduce </a:t>
            </a:r>
            <a:r>
              <a:rPr lang="es-ES" sz="3200" dirty="0" err="1"/>
              <a:t>ability</a:t>
            </a:r>
            <a:r>
              <a:rPr lang="es-ES" sz="3200" dirty="0"/>
              <a:t> to </a:t>
            </a:r>
            <a:r>
              <a:rPr lang="es-ES" sz="3200" dirty="0" err="1"/>
              <a:t>to</a:t>
            </a:r>
            <a:r>
              <a:rPr lang="es-ES" sz="3200" dirty="0"/>
              <a:t> </a:t>
            </a:r>
            <a:r>
              <a:rPr lang="es-ES" sz="3200" dirty="0" err="1"/>
              <a:t>focus</a:t>
            </a:r>
            <a:r>
              <a:rPr lang="es-ES" sz="3200" dirty="0"/>
              <a:t>, </a:t>
            </a:r>
            <a:r>
              <a:rPr lang="es-ES" sz="3200" dirty="0" err="1"/>
              <a:t>sustain</a:t>
            </a:r>
            <a:r>
              <a:rPr lang="es-ES" sz="3200" dirty="0"/>
              <a:t>, </a:t>
            </a:r>
            <a:r>
              <a:rPr lang="es-ES" sz="3200" dirty="0" err="1"/>
              <a:t>or</a:t>
            </a:r>
            <a:r>
              <a:rPr lang="es-ES" sz="3200" dirty="0"/>
              <a:t> </a:t>
            </a:r>
            <a:r>
              <a:rPr lang="es-ES" sz="3200" dirty="0" err="1"/>
              <a:t>shift</a:t>
            </a:r>
            <a:r>
              <a:rPr lang="es-ES" sz="3200" dirty="0"/>
              <a:t> </a:t>
            </a:r>
            <a:r>
              <a:rPr lang="es-ES" sz="3200" dirty="0" err="1"/>
              <a:t>attention</a:t>
            </a:r>
            <a:r>
              <a:rPr lang="es-ES" sz="3200" dirty="0"/>
              <a:t>.</a:t>
            </a:r>
          </a:p>
          <a:p>
            <a:pPr marL="0" indent="0">
              <a:buNone/>
            </a:pPr>
            <a:r>
              <a:rPr lang="es-ES" sz="3200" dirty="0"/>
              <a:t>2.- A </a:t>
            </a:r>
            <a:r>
              <a:rPr lang="es-ES" sz="3200" dirty="0" err="1"/>
              <a:t>change</a:t>
            </a:r>
            <a:r>
              <a:rPr lang="es-ES" sz="3200" dirty="0"/>
              <a:t> in </a:t>
            </a:r>
            <a:r>
              <a:rPr lang="es-ES" sz="3200" dirty="0" err="1"/>
              <a:t>cognition</a:t>
            </a:r>
            <a:r>
              <a:rPr lang="es-ES" sz="3200" dirty="0"/>
              <a:t> (</a:t>
            </a:r>
            <a:r>
              <a:rPr lang="es-ES" sz="3200" dirty="0" err="1"/>
              <a:t>such</a:t>
            </a:r>
            <a:r>
              <a:rPr lang="es-ES" sz="3200" dirty="0"/>
              <a:t> as </a:t>
            </a:r>
            <a:r>
              <a:rPr lang="es-ES" sz="3200" dirty="0" err="1"/>
              <a:t>memory</a:t>
            </a:r>
            <a:r>
              <a:rPr lang="es-ES" sz="3200" dirty="0"/>
              <a:t> </a:t>
            </a:r>
            <a:r>
              <a:rPr lang="es-ES" sz="3200" dirty="0" err="1"/>
              <a:t>deficit</a:t>
            </a:r>
            <a:r>
              <a:rPr lang="es-ES" sz="3200" dirty="0"/>
              <a:t>, </a:t>
            </a:r>
            <a:r>
              <a:rPr lang="es-ES" sz="3200" dirty="0" err="1"/>
              <a:t>disorientation</a:t>
            </a:r>
            <a:r>
              <a:rPr lang="es-ES" sz="3200" dirty="0"/>
              <a:t>, </a:t>
            </a:r>
            <a:r>
              <a:rPr lang="es-ES" sz="3200" dirty="0" err="1"/>
              <a:t>language</a:t>
            </a:r>
            <a:r>
              <a:rPr lang="es-ES" sz="3200" dirty="0"/>
              <a:t> </a:t>
            </a:r>
            <a:r>
              <a:rPr lang="es-ES" sz="3200" dirty="0" err="1"/>
              <a:t>disturbance</a:t>
            </a:r>
            <a:r>
              <a:rPr lang="es-ES" sz="3200" dirty="0"/>
              <a:t>) </a:t>
            </a:r>
            <a:r>
              <a:rPr lang="es-ES" sz="3200" dirty="0" err="1"/>
              <a:t>or</a:t>
            </a:r>
            <a:r>
              <a:rPr lang="es-ES" sz="3200" dirty="0"/>
              <a:t> </a:t>
            </a:r>
            <a:r>
              <a:rPr lang="es-ES" sz="3200" dirty="0" err="1"/>
              <a:t>the</a:t>
            </a:r>
            <a:r>
              <a:rPr lang="es-ES" sz="3200" dirty="0"/>
              <a:t> </a:t>
            </a:r>
            <a:r>
              <a:rPr lang="es-ES" sz="3200" dirty="0" err="1"/>
              <a:t>development</a:t>
            </a:r>
            <a:r>
              <a:rPr lang="es-ES" sz="3200" dirty="0"/>
              <a:t> of a perceptual </a:t>
            </a:r>
            <a:r>
              <a:rPr lang="es-ES" sz="3200" dirty="0" err="1"/>
              <a:t>disturbance</a:t>
            </a:r>
            <a:r>
              <a:rPr lang="es-ES" sz="3200" dirty="0"/>
              <a:t> </a:t>
            </a:r>
            <a:r>
              <a:rPr lang="es-ES" sz="3200" dirty="0" err="1"/>
              <a:t>that</a:t>
            </a:r>
            <a:r>
              <a:rPr lang="es-ES" sz="3200" dirty="0"/>
              <a:t> </a:t>
            </a:r>
            <a:r>
              <a:rPr lang="es-ES" sz="3200" dirty="0" err="1"/>
              <a:t>is</a:t>
            </a:r>
            <a:r>
              <a:rPr lang="es-ES" sz="3200" dirty="0"/>
              <a:t> </a:t>
            </a:r>
            <a:r>
              <a:rPr lang="es-ES" sz="3200" dirty="0" err="1"/>
              <a:t>not</a:t>
            </a:r>
            <a:r>
              <a:rPr lang="es-ES" sz="3200" dirty="0"/>
              <a:t> </a:t>
            </a:r>
            <a:r>
              <a:rPr lang="es-ES" sz="3200" dirty="0" err="1"/>
              <a:t>better</a:t>
            </a:r>
            <a:r>
              <a:rPr lang="es-ES" sz="3200" dirty="0"/>
              <a:t> </a:t>
            </a:r>
            <a:r>
              <a:rPr lang="es-ES" sz="3200" dirty="0" err="1"/>
              <a:t>accounted</a:t>
            </a:r>
            <a:r>
              <a:rPr lang="es-ES" sz="3200" dirty="0"/>
              <a:t> </a:t>
            </a:r>
            <a:r>
              <a:rPr lang="es-ES" sz="3200" dirty="0" err="1"/>
              <a:t>for</a:t>
            </a:r>
            <a:r>
              <a:rPr lang="es-ES" sz="3200" dirty="0"/>
              <a:t> </a:t>
            </a:r>
            <a:r>
              <a:rPr lang="es-ES" sz="3200" dirty="0" err="1"/>
              <a:t>by</a:t>
            </a:r>
            <a:r>
              <a:rPr lang="es-ES" sz="3200" dirty="0"/>
              <a:t> a </a:t>
            </a:r>
            <a:r>
              <a:rPr lang="es-ES" sz="3200" dirty="0" err="1"/>
              <a:t>preexisting</a:t>
            </a:r>
            <a:r>
              <a:rPr lang="es-ES" sz="3200" dirty="0"/>
              <a:t> , </a:t>
            </a:r>
            <a:r>
              <a:rPr lang="es-ES" sz="3200" dirty="0" err="1"/>
              <a:t>estabilished</a:t>
            </a:r>
            <a:r>
              <a:rPr lang="es-ES" sz="3200" dirty="0"/>
              <a:t>, </a:t>
            </a:r>
            <a:r>
              <a:rPr lang="es-ES" sz="3200" dirty="0" err="1"/>
              <a:t>or</a:t>
            </a:r>
            <a:r>
              <a:rPr lang="es-ES" sz="3200" dirty="0"/>
              <a:t> </a:t>
            </a:r>
            <a:r>
              <a:rPr lang="es-ES" sz="3200" dirty="0" err="1"/>
              <a:t>evolution</a:t>
            </a:r>
            <a:r>
              <a:rPr lang="es-ES" sz="3200" dirty="0"/>
              <a:t> </a:t>
            </a:r>
            <a:r>
              <a:rPr lang="es-ES" sz="3200" dirty="0" err="1"/>
              <a:t>dementia</a:t>
            </a:r>
            <a:r>
              <a:rPr lang="es-ES" sz="3200" dirty="0"/>
              <a:t>.</a:t>
            </a:r>
          </a:p>
          <a:p>
            <a:pPr marL="0" indent="0">
              <a:buNone/>
            </a:pPr>
            <a:r>
              <a:rPr lang="es-ES" sz="3200" dirty="0"/>
              <a:t>3.- </a:t>
            </a:r>
            <a:r>
              <a:rPr lang="es-ES" sz="3200" dirty="0" err="1"/>
              <a:t>The</a:t>
            </a:r>
            <a:r>
              <a:rPr lang="es-ES" sz="3200" dirty="0"/>
              <a:t> </a:t>
            </a:r>
            <a:r>
              <a:rPr lang="es-ES" sz="3200" dirty="0" err="1"/>
              <a:t>disturbance</a:t>
            </a:r>
            <a:r>
              <a:rPr lang="es-ES" sz="3200" dirty="0"/>
              <a:t> </a:t>
            </a:r>
            <a:r>
              <a:rPr lang="es-ES" sz="3200" dirty="0" err="1"/>
              <a:t>develops</a:t>
            </a:r>
            <a:r>
              <a:rPr lang="es-ES" sz="3200" dirty="0"/>
              <a:t> </a:t>
            </a:r>
            <a:r>
              <a:rPr lang="es-ES" sz="3200" dirty="0" err="1"/>
              <a:t>over</a:t>
            </a:r>
            <a:r>
              <a:rPr lang="es-ES" sz="3200" dirty="0"/>
              <a:t> a short </a:t>
            </a:r>
            <a:r>
              <a:rPr lang="es-ES" sz="3200" dirty="0" err="1"/>
              <a:t>period</a:t>
            </a:r>
            <a:r>
              <a:rPr lang="es-ES" sz="3200" dirty="0"/>
              <a:t> of time (</a:t>
            </a:r>
            <a:r>
              <a:rPr lang="es-ES" sz="3200" dirty="0" err="1"/>
              <a:t>usually</a:t>
            </a:r>
            <a:r>
              <a:rPr lang="es-ES" sz="3200" dirty="0"/>
              <a:t> </a:t>
            </a:r>
            <a:r>
              <a:rPr lang="es-ES" sz="3200" dirty="0" err="1"/>
              <a:t>hours</a:t>
            </a:r>
            <a:r>
              <a:rPr lang="es-ES" sz="3200" dirty="0"/>
              <a:t> to </a:t>
            </a:r>
            <a:r>
              <a:rPr lang="es-ES" sz="3200" dirty="0" err="1"/>
              <a:t>days</a:t>
            </a:r>
            <a:r>
              <a:rPr lang="es-ES" sz="3200" dirty="0"/>
              <a:t>) and </a:t>
            </a:r>
            <a:r>
              <a:rPr lang="es-ES" sz="3200" dirty="0" err="1"/>
              <a:t>tends</a:t>
            </a:r>
            <a:r>
              <a:rPr lang="es-ES" sz="3200" dirty="0"/>
              <a:t> to </a:t>
            </a:r>
            <a:r>
              <a:rPr lang="es-ES" sz="3200" dirty="0" err="1"/>
              <a:t>fluctuated</a:t>
            </a:r>
            <a:r>
              <a:rPr lang="es-ES" sz="3200" dirty="0"/>
              <a:t> </a:t>
            </a:r>
            <a:r>
              <a:rPr lang="es-ES" sz="3200" dirty="0" err="1"/>
              <a:t>during</a:t>
            </a:r>
            <a:r>
              <a:rPr lang="es-ES" sz="3200" dirty="0"/>
              <a:t> </a:t>
            </a:r>
            <a:r>
              <a:rPr lang="es-ES" sz="3200" dirty="0" err="1"/>
              <a:t>the</a:t>
            </a:r>
            <a:r>
              <a:rPr lang="es-ES" sz="3200" dirty="0"/>
              <a:t> </a:t>
            </a:r>
            <a:r>
              <a:rPr lang="es-ES" sz="3200" dirty="0" err="1"/>
              <a:t>course</a:t>
            </a:r>
            <a:r>
              <a:rPr lang="es-ES" sz="3200" dirty="0"/>
              <a:t> of </a:t>
            </a:r>
            <a:r>
              <a:rPr lang="es-ES" sz="3200" dirty="0" err="1"/>
              <a:t>the</a:t>
            </a:r>
            <a:r>
              <a:rPr lang="es-ES" sz="3200" dirty="0"/>
              <a:t> </a:t>
            </a:r>
            <a:r>
              <a:rPr lang="es-ES" sz="3200" dirty="0" err="1"/>
              <a:t>day</a:t>
            </a:r>
            <a:r>
              <a:rPr lang="es-ES" sz="3200" dirty="0"/>
              <a:t>.</a:t>
            </a:r>
          </a:p>
          <a:p>
            <a:pPr marL="0" indent="0">
              <a:buNone/>
            </a:pP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869255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514"/>
          </a:xfrm>
        </p:spPr>
        <p:txBody>
          <a:bodyPr>
            <a:normAutofit fontScale="90000"/>
          </a:bodyPr>
          <a:lstStyle/>
          <a:p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0303" y="618186"/>
            <a:ext cx="11874321" cy="60659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3200" b="1" dirty="0" err="1"/>
              <a:t>Clinical</a:t>
            </a:r>
            <a:r>
              <a:rPr lang="es-ES" sz="3200" b="1" dirty="0"/>
              <a:t>  </a:t>
            </a:r>
            <a:r>
              <a:rPr lang="es-ES" sz="3200" b="1" dirty="0" err="1"/>
              <a:t>scenarios</a:t>
            </a:r>
            <a:r>
              <a:rPr lang="es-ES" sz="3200" b="1" dirty="0"/>
              <a:t> of delirium </a:t>
            </a:r>
            <a:r>
              <a:rPr lang="es-ES" sz="3200" b="1" dirty="0" err="1"/>
              <a:t>on</a:t>
            </a:r>
            <a:r>
              <a:rPr lang="es-ES" sz="3200" b="1" dirty="0"/>
              <a:t> </a:t>
            </a:r>
            <a:r>
              <a:rPr lang="es-ES" sz="3200" b="1" dirty="0" err="1"/>
              <a:t>the</a:t>
            </a:r>
            <a:r>
              <a:rPr lang="es-ES" sz="3200" b="1" dirty="0"/>
              <a:t> </a:t>
            </a:r>
            <a:r>
              <a:rPr lang="es-ES" sz="3200" b="1" dirty="0" err="1"/>
              <a:t>exam</a:t>
            </a:r>
            <a:endParaRPr lang="es-ES" sz="3200" b="1" dirty="0"/>
          </a:p>
          <a:p>
            <a:pPr marL="0" indent="0">
              <a:buNone/>
            </a:pPr>
            <a:r>
              <a:rPr lang="es-ES" sz="3200" b="1" dirty="0" err="1"/>
              <a:t>Scenario</a:t>
            </a:r>
            <a:r>
              <a:rPr lang="es-ES" sz="3200" b="1" dirty="0"/>
              <a:t> </a:t>
            </a:r>
            <a:r>
              <a:rPr lang="es-ES" sz="3200" dirty="0"/>
              <a:t>                                                       </a:t>
            </a:r>
            <a:r>
              <a:rPr lang="es-ES" sz="3200" b="1" dirty="0"/>
              <a:t> </a:t>
            </a:r>
            <a:r>
              <a:rPr lang="es-ES" sz="3200" b="1" dirty="0" err="1"/>
              <a:t>Think</a:t>
            </a:r>
            <a:r>
              <a:rPr lang="es-ES" sz="3200" b="1" dirty="0"/>
              <a:t>                 </a:t>
            </a:r>
            <a:r>
              <a:rPr lang="es-ES" sz="3200" b="1" dirty="0" err="1"/>
              <a:t>Conf</a:t>
            </a:r>
            <a:r>
              <a:rPr lang="es-ES" sz="3200" b="1" dirty="0"/>
              <a:t> </a:t>
            </a:r>
            <a:r>
              <a:rPr lang="es-ES" sz="3200" b="1" dirty="0" err="1"/>
              <a:t>Diag</a:t>
            </a:r>
            <a:r>
              <a:rPr lang="es-ES" sz="3200" b="1" dirty="0"/>
              <a:t> Test</a:t>
            </a:r>
          </a:p>
          <a:p>
            <a:pPr marL="0" indent="0">
              <a:buNone/>
            </a:pPr>
            <a:r>
              <a:rPr lang="es-ES" sz="3200" dirty="0">
                <a:solidFill>
                  <a:srgbClr val="FF0000"/>
                </a:solidFill>
              </a:rPr>
              <a:t>Delirium, </a:t>
            </a:r>
            <a:r>
              <a:rPr lang="es-ES" sz="3200" dirty="0" err="1">
                <a:solidFill>
                  <a:srgbClr val="FF0000"/>
                </a:solidFill>
              </a:rPr>
              <a:t>hemiparesis</a:t>
            </a:r>
            <a:r>
              <a:rPr lang="es-ES" sz="3200" dirty="0">
                <a:solidFill>
                  <a:srgbClr val="FF0000"/>
                </a:solidFill>
              </a:rPr>
              <a:t> </a:t>
            </a:r>
            <a:r>
              <a:rPr lang="es-ES" sz="3200" dirty="0" err="1">
                <a:solidFill>
                  <a:srgbClr val="FF0000"/>
                </a:solidFill>
              </a:rPr>
              <a:t>or</a:t>
            </a:r>
            <a:r>
              <a:rPr lang="es-ES" sz="3200" dirty="0">
                <a:solidFill>
                  <a:srgbClr val="FF0000"/>
                </a:solidFill>
              </a:rPr>
              <a:t> </a:t>
            </a:r>
            <a:r>
              <a:rPr lang="es-ES" sz="3200" dirty="0" err="1">
                <a:solidFill>
                  <a:srgbClr val="FF0000"/>
                </a:solidFill>
              </a:rPr>
              <a:t>other</a:t>
            </a:r>
            <a:r>
              <a:rPr lang="es-ES" sz="3200" dirty="0">
                <a:solidFill>
                  <a:srgbClr val="FF0000"/>
                </a:solidFill>
              </a:rPr>
              <a:t> local         CVA </a:t>
            </a:r>
            <a:r>
              <a:rPr lang="es-ES" sz="3200" dirty="0" err="1">
                <a:solidFill>
                  <a:srgbClr val="FF0000"/>
                </a:solidFill>
              </a:rPr>
              <a:t>or</a:t>
            </a:r>
            <a:r>
              <a:rPr lang="es-ES" sz="3200" dirty="0">
                <a:solidFill>
                  <a:srgbClr val="FF0000"/>
                </a:solidFill>
              </a:rPr>
              <a:t>                </a:t>
            </a:r>
            <a:r>
              <a:rPr lang="es-ES" sz="3200" dirty="0" err="1">
                <a:solidFill>
                  <a:srgbClr val="FF0000"/>
                </a:solidFill>
              </a:rPr>
              <a:t>Brain</a:t>
            </a:r>
            <a:r>
              <a:rPr lang="es-ES" sz="3200" dirty="0">
                <a:solidFill>
                  <a:srgbClr val="FF0000"/>
                </a:solidFill>
              </a:rPr>
              <a:t> CT/MRI</a:t>
            </a:r>
          </a:p>
          <a:p>
            <a:pPr marL="0" indent="0">
              <a:buNone/>
            </a:pPr>
            <a:r>
              <a:rPr lang="es-ES" sz="3200" dirty="0" err="1">
                <a:solidFill>
                  <a:srgbClr val="FF0000"/>
                </a:solidFill>
              </a:rPr>
              <a:t>Neurological</a:t>
            </a:r>
            <a:r>
              <a:rPr lang="es-ES" sz="3200" dirty="0">
                <a:solidFill>
                  <a:srgbClr val="FF0000"/>
                </a:solidFill>
              </a:rPr>
              <a:t> </a:t>
            </a:r>
            <a:r>
              <a:rPr lang="es-ES" sz="3200" dirty="0" err="1">
                <a:solidFill>
                  <a:srgbClr val="FF0000"/>
                </a:solidFill>
              </a:rPr>
              <a:t>signs</a:t>
            </a:r>
            <a:r>
              <a:rPr lang="es-ES" sz="3200" dirty="0">
                <a:solidFill>
                  <a:srgbClr val="FF0000"/>
                </a:solidFill>
              </a:rPr>
              <a:t> and </a:t>
            </a:r>
            <a:r>
              <a:rPr lang="es-ES" sz="3200" dirty="0" err="1">
                <a:solidFill>
                  <a:srgbClr val="FF0000"/>
                </a:solidFill>
              </a:rPr>
              <a:t>symptoms</a:t>
            </a:r>
            <a:r>
              <a:rPr lang="es-ES" sz="3200" dirty="0">
                <a:solidFill>
                  <a:srgbClr val="FF0000"/>
                </a:solidFill>
              </a:rPr>
              <a:t>              </a:t>
            </a:r>
            <a:r>
              <a:rPr lang="es-ES" sz="3200" dirty="0" err="1">
                <a:solidFill>
                  <a:srgbClr val="FF0000"/>
                </a:solidFill>
              </a:rPr>
              <a:t>mass</a:t>
            </a:r>
            <a:r>
              <a:rPr lang="es-ES" sz="3200" dirty="0">
                <a:solidFill>
                  <a:srgbClr val="FF0000"/>
                </a:solidFill>
              </a:rPr>
              <a:t>  lesión</a:t>
            </a:r>
          </a:p>
          <a:p>
            <a:pPr marL="0" indent="0">
              <a:buNone/>
            </a:pPr>
            <a:r>
              <a:rPr lang="es-ES" sz="3200" dirty="0"/>
              <a:t>Delirium, </a:t>
            </a:r>
            <a:r>
              <a:rPr lang="es-ES" sz="3200" dirty="0" err="1"/>
              <a:t>elevated</a:t>
            </a:r>
            <a:r>
              <a:rPr lang="es-ES" sz="3200" dirty="0"/>
              <a:t> BP, </a:t>
            </a:r>
            <a:r>
              <a:rPr lang="es-ES" sz="3200" dirty="0" err="1"/>
              <a:t>papiledema</a:t>
            </a:r>
            <a:r>
              <a:rPr lang="es-ES" sz="3200" dirty="0"/>
              <a:t>            </a:t>
            </a:r>
            <a:r>
              <a:rPr lang="es-ES" sz="3200" dirty="0" err="1"/>
              <a:t>Hypertensive</a:t>
            </a:r>
            <a:r>
              <a:rPr lang="es-ES" sz="3200" dirty="0"/>
              <a:t>    </a:t>
            </a:r>
            <a:r>
              <a:rPr lang="es-ES" sz="3200" dirty="0" err="1"/>
              <a:t>Brain</a:t>
            </a:r>
            <a:r>
              <a:rPr lang="es-ES" sz="3200" dirty="0"/>
              <a:t> CT/MRI</a:t>
            </a:r>
          </a:p>
          <a:p>
            <a:pPr marL="0" indent="0">
              <a:buNone/>
            </a:pPr>
            <a:r>
              <a:rPr lang="es-ES" sz="3200" dirty="0"/>
              <a:t>                                                                         </a:t>
            </a:r>
            <a:r>
              <a:rPr lang="es-ES" sz="3200" dirty="0" err="1"/>
              <a:t>encephalopathy</a:t>
            </a:r>
            <a:endParaRPr lang="es-ES" sz="3200" dirty="0"/>
          </a:p>
          <a:p>
            <a:pPr marL="0" indent="0">
              <a:buNone/>
            </a:pPr>
            <a:r>
              <a:rPr lang="es-ES" sz="3200" dirty="0">
                <a:solidFill>
                  <a:srgbClr val="FF0000"/>
                </a:solidFill>
              </a:rPr>
              <a:t>Delirium, </a:t>
            </a:r>
            <a:r>
              <a:rPr lang="es-ES" sz="3200" dirty="0" err="1">
                <a:solidFill>
                  <a:srgbClr val="FF0000"/>
                </a:solidFill>
              </a:rPr>
              <a:t>dilated</a:t>
            </a:r>
            <a:r>
              <a:rPr lang="es-ES" sz="3200" dirty="0">
                <a:solidFill>
                  <a:srgbClr val="FF0000"/>
                </a:solidFill>
              </a:rPr>
              <a:t> </a:t>
            </a:r>
            <a:r>
              <a:rPr lang="es-ES" sz="3200" dirty="0" err="1">
                <a:solidFill>
                  <a:srgbClr val="FF0000"/>
                </a:solidFill>
              </a:rPr>
              <a:t>pupils</a:t>
            </a:r>
            <a:r>
              <a:rPr lang="es-ES" sz="3200" dirty="0">
                <a:solidFill>
                  <a:srgbClr val="FF0000"/>
                </a:solidFill>
              </a:rPr>
              <a:t>, </a:t>
            </a:r>
            <a:r>
              <a:rPr lang="es-ES" sz="3200" dirty="0" err="1">
                <a:solidFill>
                  <a:srgbClr val="FF0000"/>
                </a:solidFill>
              </a:rPr>
              <a:t>tachycardia</a:t>
            </a:r>
            <a:r>
              <a:rPr lang="es-ES" sz="3200" dirty="0">
                <a:solidFill>
                  <a:srgbClr val="FF0000"/>
                </a:solidFill>
              </a:rPr>
              <a:t>         </a:t>
            </a:r>
            <a:r>
              <a:rPr lang="es-ES" sz="3200" dirty="0" err="1">
                <a:solidFill>
                  <a:srgbClr val="FF0000"/>
                </a:solidFill>
              </a:rPr>
              <a:t>Drug</a:t>
            </a:r>
            <a:r>
              <a:rPr lang="es-ES" sz="3200" dirty="0">
                <a:solidFill>
                  <a:srgbClr val="FF0000"/>
                </a:solidFill>
              </a:rPr>
              <a:t> </a:t>
            </a:r>
            <a:r>
              <a:rPr lang="es-ES" sz="3200" dirty="0" err="1">
                <a:solidFill>
                  <a:srgbClr val="FF0000"/>
                </a:solidFill>
              </a:rPr>
              <a:t>intoxic</a:t>
            </a:r>
            <a:r>
              <a:rPr lang="es-ES" sz="3200" dirty="0">
                <a:solidFill>
                  <a:srgbClr val="FF0000"/>
                </a:solidFill>
              </a:rPr>
              <a:t>.      Uri </a:t>
            </a:r>
            <a:r>
              <a:rPr lang="es-ES" sz="3200" dirty="0" err="1">
                <a:solidFill>
                  <a:srgbClr val="FF0000"/>
                </a:solidFill>
              </a:rPr>
              <a:t>tox</a:t>
            </a:r>
            <a:r>
              <a:rPr lang="es-ES" sz="3200" dirty="0">
                <a:solidFill>
                  <a:srgbClr val="FF0000"/>
                </a:solidFill>
              </a:rPr>
              <a:t> </a:t>
            </a:r>
            <a:r>
              <a:rPr lang="es-ES" sz="3200" dirty="0" err="1">
                <a:solidFill>
                  <a:srgbClr val="FF0000"/>
                </a:solidFill>
              </a:rPr>
              <a:t>screen</a:t>
            </a:r>
            <a:endParaRPr lang="es-ES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sz="3200" dirty="0"/>
              <a:t>Delirium, </a:t>
            </a:r>
            <a:r>
              <a:rPr lang="es-ES" sz="3200" dirty="0" err="1"/>
              <a:t>fever</a:t>
            </a:r>
            <a:r>
              <a:rPr lang="es-ES" sz="3200" dirty="0"/>
              <a:t>, </a:t>
            </a:r>
            <a:r>
              <a:rPr lang="es-ES" sz="3200" dirty="0" err="1"/>
              <a:t>nuchal</a:t>
            </a:r>
            <a:r>
              <a:rPr lang="es-ES" sz="3200" dirty="0"/>
              <a:t> </a:t>
            </a:r>
            <a:r>
              <a:rPr lang="es-ES" sz="3200" dirty="0" err="1"/>
              <a:t>rigidity</a:t>
            </a:r>
            <a:r>
              <a:rPr lang="es-ES" sz="3200" dirty="0"/>
              <a:t> and            Meningitis          Lumbar</a:t>
            </a:r>
          </a:p>
          <a:p>
            <a:pPr marL="0" indent="0">
              <a:buNone/>
            </a:pPr>
            <a:r>
              <a:rPr lang="es-ES" sz="3200" dirty="0" err="1"/>
              <a:t>Photophobia</a:t>
            </a:r>
            <a:r>
              <a:rPr lang="es-ES" sz="3200" dirty="0"/>
              <a:t>                                                                                </a:t>
            </a:r>
            <a:r>
              <a:rPr lang="es-ES" sz="3200" dirty="0" err="1"/>
              <a:t>punture</a:t>
            </a:r>
            <a:r>
              <a:rPr lang="es-ES" sz="3200" dirty="0"/>
              <a:t>.</a:t>
            </a:r>
          </a:p>
          <a:p>
            <a:pPr marL="0" indent="0">
              <a:buNone/>
            </a:pPr>
            <a:r>
              <a:rPr lang="es-ES" sz="3200" dirty="0">
                <a:solidFill>
                  <a:srgbClr val="FF0000"/>
                </a:solidFill>
              </a:rPr>
              <a:t>Delirium, </a:t>
            </a:r>
            <a:r>
              <a:rPr lang="es-ES" sz="3200" dirty="0" err="1">
                <a:solidFill>
                  <a:srgbClr val="FF0000"/>
                </a:solidFill>
              </a:rPr>
              <a:t>tachycardia</a:t>
            </a:r>
            <a:r>
              <a:rPr lang="es-ES" sz="3200" dirty="0">
                <a:solidFill>
                  <a:srgbClr val="FF0000"/>
                </a:solidFill>
              </a:rPr>
              <a:t>, tremor,                     </a:t>
            </a:r>
            <a:r>
              <a:rPr lang="es-ES" sz="3200" dirty="0" err="1">
                <a:solidFill>
                  <a:srgbClr val="FF0000"/>
                </a:solidFill>
              </a:rPr>
              <a:t>Thyrotoxicosis</a:t>
            </a:r>
            <a:r>
              <a:rPr lang="es-ES" sz="3200" dirty="0">
                <a:solidFill>
                  <a:srgbClr val="FF0000"/>
                </a:solidFill>
              </a:rPr>
              <a:t>    T4, TSH</a:t>
            </a:r>
          </a:p>
          <a:p>
            <a:pPr marL="0" indent="0">
              <a:buNone/>
            </a:pPr>
            <a:r>
              <a:rPr lang="es-ES" sz="3200" dirty="0" err="1">
                <a:solidFill>
                  <a:srgbClr val="FF0000"/>
                </a:solidFill>
              </a:rPr>
              <a:t>thyromegaly</a:t>
            </a:r>
            <a:endParaRPr lang="es-ES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839371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3517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err="1"/>
              <a:t>Treatment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1819" y="888642"/>
            <a:ext cx="11603865" cy="575685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dirty="0"/>
              <a:t>--</a:t>
            </a:r>
            <a:r>
              <a:rPr lang="es-ES" dirty="0" err="1"/>
              <a:t>Ruled</a:t>
            </a:r>
            <a:r>
              <a:rPr lang="es-ES" dirty="0"/>
              <a:t> </a:t>
            </a:r>
            <a:r>
              <a:rPr lang="es-ES" dirty="0" err="1"/>
              <a:t>out</a:t>
            </a:r>
            <a:r>
              <a:rPr lang="es-ES" dirty="0"/>
              <a:t> </a:t>
            </a:r>
            <a:r>
              <a:rPr lang="es-ES" dirty="0" err="1"/>
              <a:t>life-threatening</a:t>
            </a:r>
            <a:r>
              <a:rPr lang="es-ES" dirty="0"/>
              <a:t> causes</a:t>
            </a:r>
          </a:p>
          <a:p>
            <a:pPr marL="0" indent="0">
              <a:buNone/>
            </a:pPr>
            <a:r>
              <a:rPr lang="es-ES" dirty="0"/>
              <a:t>--</a:t>
            </a:r>
            <a:r>
              <a:rPr lang="es-ES" dirty="0" err="1"/>
              <a:t>Definitive</a:t>
            </a:r>
            <a:r>
              <a:rPr lang="es-ES" dirty="0"/>
              <a:t> </a:t>
            </a:r>
            <a:r>
              <a:rPr lang="es-ES" dirty="0" err="1"/>
              <a:t>treatment</a:t>
            </a:r>
            <a:r>
              <a:rPr lang="es-ES" dirty="0"/>
              <a:t> </a:t>
            </a:r>
            <a:r>
              <a:rPr lang="es-ES" dirty="0" err="1"/>
              <a:t>requires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identification</a:t>
            </a:r>
            <a:r>
              <a:rPr lang="es-ES" dirty="0"/>
              <a:t> and </a:t>
            </a:r>
            <a:r>
              <a:rPr lang="es-ES" dirty="0" err="1"/>
              <a:t>treatment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underlying</a:t>
            </a:r>
            <a:r>
              <a:rPr lang="es-ES" dirty="0"/>
              <a:t> </a:t>
            </a:r>
            <a:r>
              <a:rPr lang="es-ES" dirty="0" err="1"/>
              <a:t>conditions</a:t>
            </a:r>
            <a:r>
              <a:rPr lang="es-ES" dirty="0"/>
              <a:t>,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example</a:t>
            </a:r>
            <a:r>
              <a:rPr lang="es-ES" dirty="0"/>
              <a:t>, </a:t>
            </a:r>
            <a:r>
              <a:rPr lang="es-ES" dirty="0" err="1"/>
              <a:t>hypothyroidism</a:t>
            </a:r>
            <a:r>
              <a:rPr lang="es-ES" dirty="0"/>
              <a:t>, </a:t>
            </a:r>
            <a:r>
              <a:rPr lang="es-ES" dirty="0" err="1"/>
              <a:t>electrolite</a:t>
            </a:r>
            <a:r>
              <a:rPr lang="es-ES" dirty="0"/>
              <a:t> </a:t>
            </a:r>
            <a:r>
              <a:rPr lang="es-ES" dirty="0" err="1"/>
              <a:t>imbalance</a:t>
            </a:r>
            <a:r>
              <a:rPr lang="es-ES" dirty="0"/>
              <a:t>, </a:t>
            </a:r>
            <a:r>
              <a:rPr lang="es-ES" dirty="0" err="1"/>
              <a:t>urinary</a:t>
            </a:r>
            <a:r>
              <a:rPr lang="es-ES" dirty="0"/>
              <a:t> </a:t>
            </a:r>
            <a:r>
              <a:rPr lang="es-ES" dirty="0" err="1"/>
              <a:t>tract</a:t>
            </a:r>
            <a:r>
              <a:rPr lang="es-ES" dirty="0"/>
              <a:t> </a:t>
            </a:r>
            <a:r>
              <a:rPr lang="es-ES" dirty="0" err="1"/>
              <a:t>infection</a:t>
            </a:r>
            <a:r>
              <a:rPr lang="es-ES" dirty="0"/>
              <a:t>.</a:t>
            </a:r>
          </a:p>
          <a:p>
            <a:pPr marL="0" indent="0">
              <a:buNone/>
            </a:pPr>
            <a:r>
              <a:rPr lang="es-ES" dirty="0"/>
              <a:t>--</a:t>
            </a:r>
            <a:r>
              <a:rPr lang="es-ES" dirty="0" err="1"/>
              <a:t>Supportive</a:t>
            </a:r>
            <a:r>
              <a:rPr lang="es-ES" dirty="0"/>
              <a:t> </a:t>
            </a:r>
            <a:r>
              <a:rPr lang="es-ES" dirty="0" err="1"/>
              <a:t>care</a:t>
            </a:r>
            <a:r>
              <a:rPr lang="es-ES" dirty="0"/>
              <a:t>: </a:t>
            </a:r>
            <a:r>
              <a:rPr lang="es-ES" dirty="0" err="1"/>
              <a:t>Maintain</a:t>
            </a:r>
            <a:r>
              <a:rPr lang="es-ES" dirty="0"/>
              <a:t> </a:t>
            </a:r>
            <a:r>
              <a:rPr lang="es-ES" dirty="0" err="1"/>
              <a:t>hydration</a:t>
            </a:r>
            <a:r>
              <a:rPr lang="es-ES" dirty="0"/>
              <a:t> and </a:t>
            </a:r>
            <a:r>
              <a:rPr lang="es-ES" dirty="0" err="1"/>
              <a:t>nutrition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--</a:t>
            </a:r>
            <a:r>
              <a:rPr lang="es-ES" dirty="0" err="1"/>
              <a:t>Patient</a:t>
            </a:r>
            <a:r>
              <a:rPr lang="es-ES" dirty="0"/>
              <a:t> safety: </a:t>
            </a:r>
          </a:p>
          <a:p>
            <a:pPr marL="0" indent="0">
              <a:buNone/>
            </a:pPr>
            <a:r>
              <a:rPr lang="es-ES" dirty="0"/>
              <a:t>------</a:t>
            </a:r>
            <a:r>
              <a:rPr lang="es-ES" dirty="0" err="1"/>
              <a:t>One-on-one</a:t>
            </a:r>
            <a:r>
              <a:rPr lang="es-ES" dirty="0"/>
              <a:t> </a:t>
            </a:r>
            <a:r>
              <a:rPr lang="es-ES" dirty="0" err="1"/>
              <a:t>nursing</a:t>
            </a:r>
            <a:r>
              <a:rPr lang="es-ES" dirty="0"/>
              <a:t> </a:t>
            </a:r>
            <a:r>
              <a:rPr lang="es-ES" dirty="0" err="1"/>
              <a:t>observation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------</a:t>
            </a:r>
            <a:r>
              <a:rPr lang="es-ES" dirty="0" err="1"/>
              <a:t>Frequently</a:t>
            </a:r>
            <a:r>
              <a:rPr lang="es-ES" dirty="0"/>
              <a:t> </a:t>
            </a:r>
            <a:r>
              <a:rPr lang="es-ES" dirty="0" err="1"/>
              <a:t>orient</a:t>
            </a:r>
            <a:r>
              <a:rPr lang="es-ES" dirty="0"/>
              <a:t> </a:t>
            </a:r>
            <a:r>
              <a:rPr lang="es-ES" dirty="0" err="1"/>
              <a:t>patient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------</a:t>
            </a:r>
            <a:r>
              <a:rPr lang="es-ES" dirty="0" err="1"/>
              <a:t>Avoid</a:t>
            </a:r>
            <a:r>
              <a:rPr lang="es-ES" dirty="0"/>
              <a:t> </a:t>
            </a:r>
            <a:r>
              <a:rPr lang="es-ES" dirty="0" err="1"/>
              <a:t>napping</a:t>
            </a:r>
            <a:r>
              <a:rPr lang="es-ES" dirty="0"/>
              <a:t> and </a:t>
            </a:r>
            <a:r>
              <a:rPr lang="es-ES" dirty="0" err="1"/>
              <a:t>keep</a:t>
            </a:r>
            <a:r>
              <a:rPr lang="es-ES" dirty="0"/>
              <a:t> </a:t>
            </a:r>
            <a:r>
              <a:rPr lang="es-ES" dirty="0" err="1"/>
              <a:t>lights</a:t>
            </a:r>
            <a:r>
              <a:rPr lang="es-ES" dirty="0"/>
              <a:t> </a:t>
            </a:r>
            <a:r>
              <a:rPr lang="es-ES" dirty="0" err="1"/>
              <a:t>on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shades</a:t>
            </a:r>
            <a:r>
              <a:rPr lang="es-ES" dirty="0"/>
              <a:t> open </a:t>
            </a:r>
            <a:r>
              <a:rPr lang="es-ES" dirty="0" err="1"/>
              <a:t>during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day</a:t>
            </a:r>
            <a:r>
              <a:rPr lang="es-ES" dirty="0"/>
              <a:t> to </a:t>
            </a:r>
            <a:r>
              <a:rPr lang="es-ES" dirty="0" err="1"/>
              <a:t>correct</a:t>
            </a:r>
            <a:r>
              <a:rPr lang="es-ES" dirty="0"/>
              <a:t>    </a:t>
            </a:r>
            <a:r>
              <a:rPr lang="es-ES" dirty="0" err="1"/>
              <a:t>sleep</a:t>
            </a:r>
            <a:r>
              <a:rPr lang="es-ES" dirty="0"/>
              <a:t> </a:t>
            </a:r>
            <a:r>
              <a:rPr lang="es-ES" dirty="0" err="1"/>
              <a:t>cycle</a:t>
            </a:r>
            <a:r>
              <a:rPr lang="es-ES" dirty="0"/>
              <a:t>.</a:t>
            </a:r>
          </a:p>
          <a:p>
            <a:pPr marL="0" indent="0">
              <a:buNone/>
            </a:pPr>
            <a:r>
              <a:rPr lang="es-ES" dirty="0"/>
              <a:t>--</a:t>
            </a:r>
            <a:r>
              <a:rPr lang="es-ES" dirty="0" err="1"/>
              <a:t>Psychotropic</a:t>
            </a:r>
            <a:r>
              <a:rPr lang="es-ES" dirty="0"/>
              <a:t> </a:t>
            </a:r>
            <a:r>
              <a:rPr lang="es-ES" dirty="0" err="1"/>
              <a:t>medications</a:t>
            </a:r>
            <a:r>
              <a:rPr lang="es-ES" dirty="0"/>
              <a:t> can be </a:t>
            </a:r>
            <a:r>
              <a:rPr lang="es-ES" dirty="0" err="1"/>
              <a:t>used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symptomatic</a:t>
            </a:r>
            <a:r>
              <a:rPr lang="es-ES" dirty="0"/>
              <a:t> </a:t>
            </a:r>
            <a:r>
              <a:rPr lang="es-ES" dirty="0" err="1"/>
              <a:t>treatment</a:t>
            </a:r>
            <a:r>
              <a:rPr lang="es-ES" dirty="0"/>
              <a:t> of delirium, </a:t>
            </a:r>
            <a:r>
              <a:rPr lang="es-ES" dirty="0" err="1"/>
              <a:t>particulary</a:t>
            </a:r>
            <a:r>
              <a:rPr lang="es-ES" dirty="0"/>
              <a:t> </a:t>
            </a:r>
            <a:r>
              <a:rPr lang="es-ES" dirty="0" err="1"/>
              <a:t>agitation</a:t>
            </a:r>
            <a:r>
              <a:rPr lang="es-ES" dirty="0"/>
              <a:t>: </a:t>
            </a:r>
            <a:r>
              <a:rPr lang="es-ES" dirty="0" err="1"/>
              <a:t>Haldol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most</a:t>
            </a:r>
            <a:r>
              <a:rPr lang="es-ES" dirty="0"/>
              <a:t> </a:t>
            </a:r>
            <a:r>
              <a:rPr lang="es-ES" dirty="0" err="1"/>
              <a:t>studied</a:t>
            </a:r>
            <a:r>
              <a:rPr lang="es-ES" dirty="0"/>
              <a:t> and can be </a:t>
            </a:r>
            <a:r>
              <a:rPr lang="es-ES" dirty="0" err="1"/>
              <a:t>given</a:t>
            </a:r>
            <a:r>
              <a:rPr lang="es-ES" dirty="0"/>
              <a:t> PO/IM/</a:t>
            </a:r>
            <a:r>
              <a:rPr lang="es-ES" dirty="0" err="1"/>
              <a:t>IV.Benzodiazepines</a:t>
            </a:r>
            <a:r>
              <a:rPr lang="es-ES" dirty="0"/>
              <a:t> are </a:t>
            </a:r>
            <a:r>
              <a:rPr lang="es-ES" dirty="0" err="1"/>
              <a:t>usually</a:t>
            </a:r>
            <a:r>
              <a:rPr lang="es-ES" dirty="0"/>
              <a:t> </a:t>
            </a:r>
            <a:r>
              <a:rPr lang="es-ES" dirty="0" err="1"/>
              <a:t>avoided</a:t>
            </a:r>
            <a:r>
              <a:rPr lang="es-ES" dirty="0"/>
              <a:t> </a:t>
            </a:r>
            <a:r>
              <a:rPr lang="es-ES" dirty="0" err="1"/>
              <a:t>unlees</a:t>
            </a:r>
            <a:r>
              <a:rPr lang="es-ES" dirty="0"/>
              <a:t> delirium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secundary</a:t>
            </a:r>
            <a:r>
              <a:rPr lang="es-ES" dirty="0"/>
              <a:t> to alcohol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benzodiazepines</a:t>
            </a:r>
            <a:r>
              <a:rPr lang="es-ES" dirty="0"/>
              <a:t> </a:t>
            </a:r>
            <a:r>
              <a:rPr lang="es-ES" dirty="0" err="1"/>
              <a:t>withdrawal</a:t>
            </a:r>
            <a:r>
              <a:rPr lang="es-ES" dirty="0"/>
              <a:t>. </a:t>
            </a:r>
            <a:r>
              <a:rPr lang="es-ES" b="1" dirty="0"/>
              <a:t>BZD can cause/</a:t>
            </a:r>
            <a:r>
              <a:rPr lang="es-ES" b="1" dirty="0" err="1"/>
              <a:t>prolong</a:t>
            </a:r>
            <a:r>
              <a:rPr lang="es-ES" b="1" dirty="0"/>
              <a:t> delirium.</a:t>
            </a:r>
          </a:p>
        </p:txBody>
      </p:sp>
    </p:spTree>
    <p:extLst>
      <p:ext uri="{BB962C8B-B14F-4D97-AF65-F5344CB8AC3E}">
        <p14:creationId xmlns:p14="http://schemas.microsoft.com/office/powerpoint/2010/main" val="4052258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6396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err="1"/>
              <a:t>Dementia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4699" y="901522"/>
            <a:ext cx="11771290" cy="5821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/>
              <a:t>-</a:t>
            </a:r>
            <a:r>
              <a:rPr lang="es-ES" dirty="0" err="1"/>
              <a:t>Dementia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an</a:t>
            </a:r>
            <a:r>
              <a:rPr lang="es-ES" dirty="0"/>
              <a:t> </a:t>
            </a:r>
            <a:r>
              <a:rPr lang="es-ES" dirty="0" err="1"/>
              <a:t>impairment</a:t>
            </a:r>
            <a:r>
              <a:rPr lang="es-ES" dirty="0"/>
              <a:t> of </a:t>
            </a:r>
            <a:r>
              <a:rPr lang="es-ES" dirty="0" err="1"/>
              <a:t>memory</a:t>
            </a:r>
            <a:r>
              <a:rPr lang="es-ES" dirty="0"/>
              <a:t> and </a:t>
            </a:r>
            <a:r>
              <a:rPr lang="es-ES" dirty="0" err="1"/>
              <a:t>other</a:t>
            </a:r>
            <a:r>
              <a:rPr lang="es-ES" dirty="0"/>
              <a:t> </a:t>
            </a:r>
            <a:r>
              <a:rPr lang="es-ES" dirty="0" err="1"/>
              <a:t>cognitive</a:t>
            </a:r>
            <a:r>
              <a:rPr lang="es-ES" dirty="0"/>
              <a:t> </a:t>
            </a:r>
            <a:r>
              <a:rPr lang="es-ES" dirty="0" err="1"/>
              <a:t>functions</a:t>
            </a:r>
            <a:r>
              <a:rPr lang="es-ES" dirty="0"/>
              <a:t> (</a:t>
            </a:r>
            <a:r>
              <a:rPr lang="es-ES" dirty="0" err="1"/>
              <a:t>language</a:t>
            </a:r>
            <a:r>
              <a:rPr lang="es-ES" dirty="0"/>
              <a:t>, </a:t>
            </a:r>
            <a:r>
              <a:rPr lang="es-ES" dirty="0" err="1"/>
              <a:t>skills</a:t>
            </a:r>
            <a:r>
              <a:rPr lang="es-ES" dirty="0"/>
              <a:t>, </a:t>
            </a:r>
            <a:r>
              <a:rPr lang="es-ES" dirty="0" err="1"/>
              <a:t>behaviour</a:t>
            </a:r>
            <a:r>
              <a:rPr lang="es-ES" dirty="0"/>
              <a:t> and </a:t>
            </a:r>
            <a:r>
              <a:rPr lang="es-ES" dirty="0" err="1"/>
              <a:t>personality</a:t>
            </a:r>
            <a:r>
              <a:rPr lang="es-ES" dirty="0"/>
              <a:t>) </a:t>
            </a:r>
            <a:r>
              <a:rPr lang="es-ES" dirty="0" err="1"/>
              <a:t>without</a:t>
            </a:r>
            <a:r>
              <a:rPr lang="es-ES" dirty="0"/>
              <a:t> </a:t>
            </a:r>
            <a:r>
              <a:rPr lang="es-ES" dirty="0" err="1"/>
              <a:t>alteration</a:t>
            </a:r>
            <a:r>
              <a:rPr lang="es-ES" dirty="0"/>
              <a:t>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level</a:t>
            </a:r>
            <a:r>
              <a:rPr lang="es-ES" dirty="0"/>
              <a:t> of </a:t>
            </a:r>
            <a:r>
              <a:rPr lang="es-ES" dirty="0" err="1"/>
              <a:t>conciousness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-</a:t>
            </a:r>
            <a:r>
              <a:rPr lang="es-ES" dirty="0" err="1"/>
              <a:t>Dementia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a </a:t>
            </a:r>
            <a:r>
              <a:rPr lang="es-ES" dirty="0" err="1"/>
              <a:t>major</a:t>
            </a:r>
            <a:r>
              <a:rPr lang="es-ES" dirty="0"/>
              <a:t> cause of </a:t>
            </a:r>
            <a:r>
              <a:rPr lang="es-ES" dirty="0" err="1"/>
              <a:t>disability</a:t>
            </a:r>
            <a:r>
              <a:rPr lang="es-ES" dirty="0"/>
              <a:t>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elderly</a:t>
            </a:r>
            <a:r>
              <a:rPr lang="es-ES" dirty="0"/>
              <a:t>.</a:t>
            </a:r>
          </a:p>
          <a:p>
            <a:pPr marL="0" indent="0">
              <a:buNone/>
            </a:pPr>
            <a:r>
              <a:rPr lang="es-ES" dirty="0"/>
              <a:t>-</a:t>
            </a:r>
            <a:r>
              <a:rPr lang="es-ES" dirty="0" err="1"/>
              <a:t>Most</a:t>
            </a:r>
            <a:r>
              <a:rPr lang="es-ES" dirty="0"/>
              <a:t> </a:t>
            </a:r>
            <a:r>
              <a:rPr lang="es-ES" dirty="0" err="1"/>
              <a:t>form</a:t>
            </a:r>
            <a:r>
              <a:rPr lang="es-ES" dirty="0"/>
              <a:t> of </a:t>
            </a:r>
            <a:r>
              <a:rPr lang="es-ES" dirty="0" err="1"/>
              <a:t>Dementia</a:t>
            </a:r>
            <a:r>
              <a:rPr lang="es-ES" dirty="0"/>
              <a:t> are </a:t>
            </a:r>
            <a:r>
              <a:rPr lang="es-ES" dirty="0" err="1"/>
              <a:t>progressive</a:t>
            </a:r>
            <a:r>
              <a:rPr lang="es-ES" dirty="0"/>
              <a:t> and irreversible.</a:t>
            </a:r>
          </a:p>
          <a:p>
            <a:pPr marL="0" indent="0">
              <a:buNone/>
            </a:pPr>
            <a:r>
              <a:rPr lang="es-ES" dirty="0"/>
              <a:t>-</a:t>
            </a:r>
            <a:r>
              <a:rPr lang="es-ES" dirty="0" err="1"/>
              <a:t>Dementia</a:t>
            </a:r>
            <a:r>
              <a:rPr lang="es-ES" dirty="0"/>
              <a:t> </a:t>
            </a:r>
            <a:r>
              <a:rPr lang="es-ES" dirty="0" err="1"/>
              <a:t>may</a:t>
            </a:r>
            <a:r>
              <a:rPr lang="es-ES" dirty="0"/>
              <a:t> be </a:t>
            </a:r>
            <a:r>
              <a:rPr lang="es-ES" dirty="0" err="1"/>
              <a:t>etiologically</a:t>
            </a:r>
            <a:r>
              <a:rPr lang="es-ES" dirty="0"/>
              <a:t> </a:t>
            </a:r>
            <a:r>
              <a:rPr lang="es-ES" dirty="0" err="1"/>
              <a:t>related</a:t>
            </a:r>
            <a:r>
              <a:rPr lang="es-ES" dirty="0"/>
              <a:t> to a general medical </a:t>
            </a:r>
            <a:r>
              <a:rPr lang="es-ES" dirty="0" err="1"/>
              <a:t>condition</a:t>
            </a:r>
            <a:r>
              <a:rPr lang="es-ES" dirty="0"/>
              <a:t>,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persisting</a:t>
            </a:r>
            <a:r>
              <a:rPr lang="es-ES" dirty="0"/>
              <a:t> </a:t>
            </a:r>
            <a:r>
              <a:rPr lang="es-ES" dirty="0" err="1"/>
              <a:t>effects</a:t>
            </a:r>
            <a:r>
              <a:rPr lang="es-ES" dirty="0"/>
              <a:t> of </a:t>
            </a:r>
            <a:r>
              <a:rPr lang="es-ES" dirty="0" err="1"/>
              <a:t>substance</a:t>
            </a:r>
            <a:r>
              <a:rPr lang="es-ES" dirty="0"/>
              <a:t> use,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combination</a:t>
            </a:r>
            <a:r>
              <a:rPr lang="es-ES" dirty="0"/>
              <a:t> of </a:t>
            </a:r>
            <a:r>
              <a:rPr lang="es-ES" dirty="0" err="1"/>
              <a:t>thes</a:t>
            </a:r>
            <a:r>
              <a:rPr lang="es-ES" dirty="0"/>
              <a:t> </a:t>
            </a:r>
            <a:r>
              <a:rPr lang="es-ES" dirty="0" err="1"/>
              <a:t>factors</a:t>
            </a:r>
            <a:r>
              <a:rPr lang="es-ES" dirty="0"/>
              <a:t>, </a:t>
            </a:r>
            <a:r>
              <a:rPr lang="es-ES" dirty="0" err="1"/>
              <a:t>such</a:t>
            </a:r>
            <a:r>
              <a:rPr lang="es-ES" dirty="0"/>
              <a:t> </a:t>
            </a:r>
            <a:r>
              <a:rPr lang="es-ES" dirty="0" err="1"/>
              <a:t>as:Multi-infact</a:t>
            </a:r>
            <a:r>
              <a:rPr lang="es-ES" dirty="0"/>
              <a:t> </a:t>
            </a:r>
            <a:r>
              <a:rPr lang="es-ES" dirty="0" err="1"/>
              <a:t>dementia</a:t>
            </a:r>
            <a:r>
              <a:rPr lang="es-ES" dirty="0"/>
              <a:t>, </a:t>
            </a:r>
            <a:r>
              <a:rPr lang="es-ES" dirty="0" err="1"/>
              <a:t>Lewy</a:t>
            </a:r>
            <a:r>
              <a:rPr lang="es-ES" dirty="0"/>
              <a:t> </a:t>
            </a:r>
            <a:r>
              <a:rPr lang="es-ES" dirty="0" err="1"/>
              <a:t>body</a:t>
            </a:r>
            <a:r>
              <a:rPr lang="es-ES" dirty="0"/>
              <a:t> </a:t>
            </a:r>
            <a:r>
              <a:rPr lang="es-ES" dirty="0" err="1"/>
              <a:t>dementia</a:t>
            </a:r>
            <a:r>
              <a:rPr lang="es-ES" dirty="0"/>
              <a:t>, Parkinson </a:t>
            </a:r>
            <a:r>
              <a:rPr lang="es-ES" dirty="0" err="1"/>
              <a:t>disease</a:t>
            </a:r>
            <a:r>
              <a:rPr lang="es-ES" dirty="0"/>
              <a:t>, Normal </a:t>
            </a:r>
            <a:r>
              <a:rPr lang="es-ES" dirty="0" err="1"/>
              <a:t>pressure</a:t>
            </a:r>
            <a:r>
              <a:rPr lang="es-ES" dirty="0"/>
              <a:t> </a:t>
            </a:r>
            <a:r>
              <a:rPr lang="es-ES" dirty="0" err="1"/>
              <a:t>hydrocephalus</a:t>
            </a:r>
            <a:r>
              <a:rPr lang="es-ES" dirty="0"/>
              <a:t>, </a:t>
            </a:r>
            <a:r>
              <a:rPr lang="es-ES" dirty="0" err="1"/>
              <a:t>Hypothyroidism</a:t>
            </a:r>
            <a:r>
              <a:rPr lang="es-ES" dirty="0"/>
              <a:t>, </a:t>
            </a:r>
            <a:r>
              <a:rPr lang="es-ES" dirty="0" err="1"/>
              <a:t>Vitamin</a:t>
            </a:r>
            <a:r>
              <a:rPr lang="es-ES" dirty="0"/>
              <a:t> B12 </a:t>
            </a:r>
            <a:r>
              <a:rPr lang="es-ES" dirty="0" err="1"/>
              <a:t>deficiency</a:t>
            </a:r>
            <a:r>
              <a:rPr lang="es-ES" dirty="0"/>
              <a:t>, Wilson </a:t>
            </a:r>
            <a:r>
              <a:rPr lang="es-ES" dirty="0" err="1"/>
              <a:t>disease</a:t>
            </a:r>
            <a:r>
              <a:rPr lang="es-ES" dirty="0"/>
              <a:t>, </a:t>
            </a:r>
            <a:r>
              <a:rPr lang="es-ES" dirty="0" err="1"/>
              <a:t>Neurosyphilis</a:t>
            </a:r>
            <a:r>
              <a:rPr lang="es-ES" dirty="0"/>
              <a:t>.</a:t>
            </a:r>
          </a:p>
          <a:p>
            <a:pPr marL="0" indent="0">
              <a:buNone/>
            </a:pPr>
            <a:r>
              <a:rPr lang="es-ES" dirty="0"/>
              <a:t>-</a:t>
            </a:r>
            <a:r>
              <a:rPr lang="es-ES" dirty="0" err="1"/>
              <a:t>Prevalence</a:t>
            </a:r>
            <a:r>
              <a:rPr lang="es-ES" dirty="0"/>
              <a:t> </a:t>
            </a:r>
            <a:r>
              <a:rPr lang="es-ES" dirty="0" err="1"/>
              <a:t>almost</a:t>
            </a:r>
            <a:r>
              <a:rPr lang="es-ES" dirty="0"/>
              <a:t> </a:t>
            </a:r>
            <a:r>
              <a:rPr lang="es-ES" dirty="0" err="1"/>
              <a:t>doubles</a:t>
            </a:r>
            <a:r>
              <a:rPr lang="es-ES" dirty="0"/>
              <a:t> </a:t>
            </a:r>
            <a:r>
              <a:rPr lang="es-ES" dirty="0" err="1"/>
              <a:t>every</a:t>
            </a:r>
            <a:r>
              <a:rPr lang="es-ES" dirty="0"/>
              <a:t> 5 </a:t>
            </a:r>
            <a:r>
              <a:rPr lang="es-ES" dirty="0" err="1"/>
              <a:t>years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-</a:t>
            </a:r>
            <a:r>
              <a:rPr lang="es-ES" dirty="0" err="1"/>
              <a:t>Most</a:t>
            </a:r>
            <a:r>
              <a:rPr lang="es-ES" dirty="0"/>
              <a:t> </a:t>
            </a:r>
            <a:r>
              <a:rPr lang="es-ES" dirty="0" err="1"/>
              <a:t>common</a:t>
            </a:r>
            <a:r>
              <a:rPr lang="es-ES" dirty="0"/>
              <a:t>: </a:t>
            </a:r>
            <a:r>
              <a:rPr lang="es-ES" dirty="0" err="1"/>
              <a:t>Alzheimer`s</a:t>
            </a:r>
            <a:r>
              <a:rPr lang="es-ES" dirty="0"/>
              <a:t> (50 – 70%)</a:t>
            </a:r>
          </a:p>
          <a:p>
            <a:pPr marL="0" indent="0">
              <a:buNone/>
            </a:pPr>
            <a:r>
              <a:rPr lang="es-ES" dirty="0"/>
              <a:t>-</a:t>
            </a:r>
            <a:r>
              <a:rPr lang="es-ES" dirty="0" err="1"/>
              <a:t>Second</a:t>
            </a:r>
            <a:r>
              <a:rPr lang="es-ES" dirty="0"/>
              <a:t> </a:t>
            </a:r>
            <a:r>
              <a:rPr lang="es-ES" dirty="0" err="1"/>
              <a:t>most</a:t>
            </a:r>
            <a:r>
              <a:rPr lang="es-ES" dirty="0"/>
              <a:t> </a:t>
            </a:r>
            <a:r>
              <a:rPr lang="es-ES" dirty="0" err="1"/>
              <a:t>common</a:t>
            </a:r>
            <a:r>
              <a:rPr lang="es-ES" dirty="0"/>
              <a:t>: Vascular </a:t>
            </a:r>
            <a:r>
              <a:rPr lang="es-ES" dirty="0" err="1"/>
              <a:t>dementia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6338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033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err="1"/>
              <a:t>Diferential</a:t>
            </a:r>
            <a:r>
              <a:rPr lang="es-ES" b="1" dirty="0"/>
              <a:t> Diagnosis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34851" y="811369"/>
            <a:ext cx="11539470" cy="58985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3600" b="1" dirty="0" err="1"/>
              <a:t>Psychiatric</a:t>
            </a:r>
            <a:r>
              <a:rPr lang="es-ES" sz="3600" b="1" dirty="0"/>
              <a:t>: </a:t>
            </a:r>
            <a:r>
              <a:rPr lang="es-ES" sz="3600" dirty="0" err="1"/>
              <a:t>Depression</a:t>
            </a:r>
            <a:r>
              <a:rPr lang="es-ES" sz="3600" dirty="0"/>
              <a:t>, delirium, </a:t>
            </a:r>
            <a:r>
              <a:rPr lang="es-ES" sz="3600" dirty="0" err="1"/>
              <a:t>malingering</a:t>
            </a:r>
            <a:endParaRPr lang="es-ES" sz="3600" dirty="0"/>
          </a:p>
          <a:p>
            <a:pPr marL="0" indent="0">
              <a:buNone/>
            </a:pPr>
            <a:r>
              <a:rPr lang="es-ES" sz="3600" b="1" dirty="0" err="1"/>
              <a:t>Structural</a:t>
            </a:r>
            <a:r>
              <a:rPr lang="es-ES" sz="3600" b="1" dirty="0"/>
              <a:t>: </a:t>
            </a:r>
            <a:r>
              <a:rPr lang="es-ES" sz="3600" dirty="0"/>
              <a:t>Begin </a:t>
            </a:r>
            <a:r>
              <a:rPr lang="es-ES" sz="3600" dirty="0" err="1"/>
              <a:t>forgetfullness</a:t>
            </a:r>
            <a:r>
              <a:rPr lang="es-ES" sz="3600" dirty="0"/>
              <a:t> of normal </a:t>
            </a:r>
            <a:r>
              <a:rPr lang="es-ES" sz="3600" dirty="0" err="1"/>
              <a:t>aging</a:t>
            </a:r>
            <a:r>
              <a:rPr lang="es-ES" sz="3600" dirty="0"/>
              <a:t>, </a:t>
            </a:r>
            <a:r>
              <a:rPr lang="es-ES" sz="3600" dirty="0" err="1"/>
              <a:t>Parkinson`s</a:t>
            </a:r>
            <a:r>
              <a:rPr lang="es-ES" sz="3600" dirty="0"/>
              <a:t> </a:t>
            </a:r>
            <a:r>
              <a:rPr lang="es-ES" sz="3600" dirty="0" err="1"/>
              <a:t>dis</a:t>
            </a:r>
            <a:r>
              <a:rPr lang="es-ES" sz="3600" dirty="0"/>
              <a:t>., Huntington </a:t>
            </a:r>
            <a:r>
              <a:rPr lang="es-ES" sz="3600" dirty="0" err="1"/>
              <a:t>dis</a:t>
            </a:r>
            <a:r>
              <a:rPr lang="es-ES" sz="3600" dirty="0"/>
              <a:t>., Down Sind., Head trauma, </a:t>
            </a:r>
            <a:r>
              <a:rPr lang="es-ES" sz="3600" dirty="0" err="1"/>
              <a:t>Brain</a:t>
            </a:r>
            <a:r>
              <a:rPr lang="es-ES" sz="3600" dirty="0"/>
              <a:t> tumor, Normal </a:t>
            </a:r>
            <a:r>
              <a:rPr lang="es-ES" sz="3600" dirty="0" err="1"/>
              <a:t>pressure</a:t>
            </a:r>
            <a:r>
              <a:rPr lang="es-ES" sz="3600" dirty="0"/>
              <a:t> </a:t>
            </a:r>
            <a:r>
              <a:rPr lang="es-ES" sz="3600" dirty="0" err="1"/>
              <a:t>hydrocephalus</a:t>
            </a:r>
            <a:r>
              <a:rPr lang="es-ES" sz="3600" dirty="0"/>
              <a:t>, </a:t>
            </a:r>
            <a:r>
              <a:rPr lang="es-ES" sz="3600" dirty="0" err="1"/>
              <a:t>Multiple</a:t>
            </a:r>
            <a:r>
              <a:rPr lang="es-ES" sz="3600" dirty="0"/>
              <a:t> esclerosis, </a:t>
            </a:r>
            <a:r>
              <a:rPr lang="es-ES" sz="3600" dirty="0" err="1"/>
              <a:t>Subdural</a:t>
            </a:r>
            <a:r>
              <a:rPr lang="es-ES" sz="3600" dirty="0"/>
              <a:t> hematoma.</a:t>
            </a:r>
          </a:p>
          <a:p>
            <a:pPr marL="0" indent="0">
              <a:buNone/>
            </a:pPr>
            <a:r>
              <a:rPr lang="es-ES" sz="3600" b="1" dirty="0" err="1"/>
              <a:t>Metabolic</a:t>
            </a:r>
            <a:r>
              <a:rPr lang="es-ES" sz="3600" b="1" dirty="0"/>
              <a:t>: </a:t>
            </a:r>
            <a:r>
              <a:rPr lang="es-ES" sz="3600" dirty="0" err="1"/>
              <a:t>Hypothyroidism</a:t>
            </a:r>
            <a:r>
              <a:rPr lang="es-ES" sz="3600" dirty="0"/>
              <a:t>, Hipoxia, </a:t>
            </a:r>
            <a:r>
              <a:rPr lang="es-ES" sz="3600" dirty="0" err="1"/>
              <a:t>Malnutrition</a:t>
            </a:r>
            <a:r>
              <a:rPr lang="es-ES" sz="3600" dirty="0"/>
              <a:t> (B12, </a:t>
            </a:r>
            <a:r>
              <a:rPr lang="es-ES" sz="3600" dirty="0" err="1"/>
              <a:t>Folate</a:t>
            </a:r>
            <a:r>
              <a:rPr lang="es-ES" sz="3600" dirty="0"/>
              <a:t> </a:t>
            </a:r>
            <a:r>
              <a:rPr lang="es-ES" sz="3600" dirty="0" err="1"/>
              <a:t>or</a:t>
            </a:r>
            <a:r>
              <a:rPr lang="es-ES" sz="3600" dirty="0"/>
              <a:t> </a:t>
            </a:r>
            <a:r>
              <a:rPr lang="es-ES" sz="3600" dirty="0" err="1"/>
              <a:t>Thiamine</a:t>
            </a:r>
            <a:r>
              <a:rPr lang="es-ES" sz="3600" dirty="0"/>
              <a:t> </a:t>
            </a:r>
            <a:r>
              <a:rPr lang="es-ES" sz="3600" dirty="0" err="1"/>
              <a:t>deficiency</a:t>
            </a:r>
            <a:r>
              <a:rPr lang="es-ES" sz="3600" dirty="0"/>
              <a:t>), Wilson </a:t>
            </a:r>
            <a:r>
              <a:rPr lang="es-ES" sz="3600" dirty="0" err="1"/>
              <a:t>disease</a:t>
            </a:r>
            <a:r>
              <a:rPr lang="es-ES" sz="3600" dirty="0"/>
              <a:t>, lead </a:t>
            </a:r>
            <a:r>
              <a:rPr lang="es-ES" sz="3600" dirty="0" err="1"/>
              <a:t>toxicity</a:t>
            </a:r>
            <a:r>
              <a:rPr lang="es-ES" sz="3600" dirty="0"/>
              <a:t>.</a:t>
            </a:r>
          </a:p>
          <a:p>
            <a:pPr marL="0" indent="0">
              <a:buNone/>
            </a:pPr>
            <a:r>
              <a:rPr lang="es-ES" sz="3600" b="1" dirty="0" err="1"/>
              <a:t>Infectious</a:t>
            </a:r>
            <a:r>
              <a:rPr lang="es-ES" sz="3600" b="1" dirty="0"/>
              <a:t>: </a:t>
            </a:r>
            <a:r>
              <a:rPr lang="es-ES" sz="3600" dirty="0" err="1"/>
              <a:t>Lyme</a:t>
            </a:r>
            <a:r>
              <a:rPr lang="es-ES" sz="3600" dirty="0"/>
              <a:t> </a:t>
            </a:r>
            <a:r>
              <a:rPr lang="es-ES" sz="3600" dirty="0" err="1"/>
              <a:t>disease</a:t>
            </a:r>
            <a:r>
              <a:rPr lang="es-ES" sz="3600" dirty="0"/>
              <a:t>, HIV </a:t>
            </a:r>
            <a:r>
              <a:rPr lang="es-ES" sz="3600" dirty="0" err="1"/>
              <a:t>Dementia</a:t>
            </a:r>
            <a:r>
              <a:rPr lang="es-ES" sz="3600" dirty="0"/>
              <a:t>, </a:t>
            </a:r>
            <a:r>
              <a:rPr lang="es-ES" sz="3600" dirty="0" err="1"/>
              <a:t>Creutzfeldt</a:t>
            </a:r>
            <a:r>
              <a:rPr lang="es-ES" sz="3600" dirty="0"/>
              <a:t>-Jakob </a:t>
            </a:r>
            <a:r>
              <a:rPr lang="es-ES" sz="3600" dirty="0" err="1"/>
              <a:t>disease</a:t>
            </a:r>
            <a:r>
              <a:rPr lang="es-ES" sz="3600" dirty="0"/>
              <a:t>, </a:t>
            </a:r>
            <a:r>
              <a:rPr lang="es-ES" sz="3600" dirty="0" err="1"/>
              <a:t>Neurosyphilis</a:t>
            </a:r>
            <a:r>
              <a:rPr lang="es-ES" sz="3600" dirty="0"/>
              <a:t>, Meningitis and </a:t>
            </a:r>
            <a:r>
              <a:rPr lang="es-ES" sz="3600" dirty="0" err="1"/>
              <a:t>encephalitis</a:t>
            </a:r>
            <a:r>
              <a:rPr lang="es-ES" sz="3600" dirty="0"/>
              <a:t>.</a:t>
            </a:r>
          </a:p>
          <a:p>
            <a:pPr marL="0" indent="0">
              <a:buNone/>
            </a:pPr>
            <a:r>
              <a:rPr lang="es-ES" sz="3600" b="1" dirty="0" err="1"/>
              <a:t>Drugs</a:t>
            </a:r>
            <a:r>
              <a:rPr lang="es-ES" sz="3600" b="1" dirty="0"/>
              <a:t>: </a:t>
            </a:r>
            <a:r>
              <a:rPr lang="es-ES" sz="3600" dirty="0"/>
              <a:t>Alcohol (</a:t>
            </a:r>
            <a:r>
              <a:rPr lang="es-ES" sz="3600" dirty="0" err="1"/>
              <a:t>chronic</a:t>
            </a:r>
            <a:r>
              <a:rPr lang="es-ES" sz="3600" dirty="0"/>
              <a:t> and </a:t>
            </a:r>
            <a:r>
              <a:rPr lang="es-ES" sz="3600" dirty="0" err="1"/>
              <a:t>acute</a:t>
            </a:r>
            <a:r>
              <a:rPr lang="es-ES" sz="3600" dirty="0"/>
              <a:t>), </a:t>
            </a:r>
            <a:r>
              <a:rPr lang="es-ES" sz="3600" dirty="0" err="1"/>
              <a:t>anticholinergic</a:t>
            </a:r>
            <a:r>
              <a:rPr lang="es-ES" sz="3600" dirty="0"/>
              <a:t> and </a:t>
            </a:r>
            <a:r>
              <a:rPr lang="es-ES" sz="3600" dirty="0" err="1"/>
              <a:t>sedtives</a:t>
            </a:r>
            <a:r>
              <a:rPr lang="es-E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4569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6548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Diagnosis.-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0304" y="991674"/>
            <a:ext cx="11861442" cy="5718219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DSM-IV-TR </a:t>
            </a:r>
            <a:r>
              <a:rPr lang="es-ES" dirty="0" err="1"/>
              <a:t>Criteria</a:t>
            </a:r>
            <a:r>
              <a:rPr lang="es-ES" dirty="0"/>
              <a:t>:</a:t>
            </a:r>
          </a:p>
          <a:p>
            <a:pPr marL="0" indent="0">
              <a:buNone/>
            </a:pPr>
            <a:r>
              <a:rPr lang="es-ES" dirty="0"/>
              <a:t>1.-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development</a:t>
            </a:r>
            <a:r>
              <a:rPr lang="es-ES" dirty="0"/>
              <a:t> of </a:t>
            </a:r>
            <a:r>
              <a:rPr lang="es-ES" dirty="0" err="1"/>
              <a:t>multiple</a:t>
            </a:r>
            <a:r>
              <a:rPr lang="es-ES" dirty="0"/>
              <a:t> </a:t>
            </a:r>
            <a:r>
              <a:rPr lang="es-ES" dirty="0" err="1"/>
              <a:t>cognitive</a:t>
            </a:r>
            <a:r>
              <a:rPr lang="es-ES" dirty="0"/>
              <a:t> déficits </a:t>
            </a:r>
            <a:r>
              <a:rPr lang="es-ES" dirty="0" err="1"/>
              <a:t>manifested</a:t>
            </a:r>
            <a:r>
              <a:rPr lang="es-ES" dirty="0"/>
              <a:t> </a:t>
            </a:r>
            <a:r>
              <a:rPr lang="es-ES" dirty="0" err="1"/>
              <a:t>by</a:t>
            </a:r>
            <a:r>
              <a:rPr lang="es-ES" dirty="0"/>
              <a:t> </a:t>
            </a:r>
            <a:r>
              <a:rPr lang="es-ES" dirty="0" err="1"/>
              <a:t>both</a:t>
            </a:r>
            <a:r>
              <a:rPr lang="es-ES" dirty="0"/>
              <a:t>:</a:t>
            </a:r>
          </a:p>
          <a:p>
            <a:pPr marL="0" indent="0">
              <a:buNone/>
            </a:pPr>
            <a:r>
              <a:rPr lang="es-ES" dirty="0"/>
              <a:t>---</a:t>
            </a:r>
            <a:r>
              <a:rPr lang="es-ES" dirty="0" err="1"/>
              <a:t>Memory</a:t>
            </a:r>
            <a:r>
              <a:rPr lang="es-ES" dirty="0"/>
              <a:t> </a:t>
            </a:r>
            <a:r>
              <a:rPr lang="es-ES" dirty="0" err="1"/>
              <a:t>impairment</a:t>
            </a:r>
            <a:r>
              <a:rPr lang="es-ES" dirty="0"/>
              <a:t> (</a:t>
            </a:r>
            <a:r>
              <a:rPr lang="es-ES" dirty="0" err="1"/>
              <a:t>impaired</a:t>
            </a:r>
            <a:r>
              <a:rPr lang="es-ES" dirty="0"/>
              <a:t> </a:t>
            </a:r>
            <a:r>
              <a:rPr lang="es-ES" dirty="0" err="1"/>
              <a:t>ability</a:t>
            </a:r>
            <a:r>
              <a:rPr lang="es-ES" dirty="0"/>
              <a:t> to </a:t>
            </a:r>
            <a:r>
              <a:rPr lang="es-ES" dirty="0" err="1"/>
              <a:t>learn</a:t>
            </a:r>
            <a:r>
              <a:rPr lang="es-ES" dirty="0"/>
              <a:t> new </a:t>
            </a:r>
            <a:r>
              <a:rPr lang="es-ES" dirty="0" err="1"/>
              <a:t>information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to </a:t>
            </a:r>
            <a:r>
              <a:rPr lang="es-ES" dirty="0" err="1"/>
              <a:t>recall</a:t>
            </a:r>
            <a:r>
              <a:rPr lang="es-ES" dirty="0"/>
              <a:t> </a:t>
            </a:r>
            <a:r>
              <a:rPr lang="es-ES" dirty="0" err="1"/>
              <a:t>previously</a:t>
            </a:r>
            <a:r>
              <a:rPr lang="es-ES" dirty="0"/>
              <a:t> </a:t>
            </a:r>
            <a:r>
              <a:rPr lang="es-ES" dirty="0" err="1"/>
              <a:t>learned</a:t>
            </a:r>
            <a:r>
              <a:rPr lang="es-ES" dirty="0"/>
              <a:t> </a:t>
            </a:r>
            <a:r>
              <a:rPr lang="es-ES" dirty="0" err="1"/>
              <a:t>information</a:t>
            </a:r>
            <a:r>
              <a:rPr lang="es-ES" dirty="0"/>
              <a:t>)</a:t>
            </a:r>
          </a:p>
          <a:p>
            <a:pPr marL="0" indent="0">
              <a:buNone/>
            </a:pPr>
            <a:r>
              <a:rPr lang="es-ES" dirty="0"/>
              <a:t>---</a:t>
            </a:r>
            <a:r>
              <a:rPr lang="es-ES" dirty="0" err="1"/>
              <a:t>One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more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following</a:t>
            </a:r>
            <a:r>
              <a:rPr lang="es-ES" dirty="0"/>
              <a:t> </a:t>
            </a:r>
            <a:r>
              <a:rPr lang="es-ES" dirty="0" err="1"/>
              <a:t>cognitive</a:t>
            </a:r>
            <a:r>
              <a:rPr lang="es-ES" dirty="0"/>
              <a:t> </a:t>
            </a:r>
            <a:r>
              <a:rPr lang="es-ES" dirty="0" err="1"/>
              <a:t>disturbances</a:t>
            </a:r>
            <a:r>
              <a:rPr lang="es-ES" dirty="0"/>
              <a:t>:</a:t>
            </a:r>
          </a:p>
          <a:p>
            <a:pPr marL="0" indent="0">
              <a:buNone/>
            </a:pPr>
            <a:r>
              <a:rPr lang="es-ES" dirty="0"/>
              <a:t>--------</a:t>
            </a:r>
            <a:r>
              <a:rPr lang="es-ES" dirty="0" err="1"/>
              <a:t>Aphasia</a:t>
            </a:r>
            <a:r>
              <a:rPr lang="es-ES" dirty="0"/>
              <a:t> (</a:t>
            </a:r>
            <a:r>
              <a:rPr lang="es-ES" dirty="0" err="1"/>
              <a:t>language</a:t>
            </a:r>
            <a:r>
              <a:rPr lang="es-ES" dirty="0"/>
              <a:t> </a:t>
            </a:r>
            <a:r>
              <a:rPr lang="es-ES" dirty="0" err="1"/>
              <a:t>disturbance</a:t>
            </a:r>
            <a:r>
              <a:rPr lang="es-ES" dirty="0"/>
              <a:t>)</a:t>
            </a:r>
          </a:p>
          <a:p>
            <a:pPr marL="0" indent="0">
              <a:buNone/>
            </a:pPr>
            <a:r>
              <a:rPr lang="es-ES" dirty="0"/>
              <a:t>--------Apraxia (</a:t>
            </a:r>
            <a:r>
              <a:rPr lang="es-ES" dirty="0" err="1"/>
              <a:t>impaired</a:t>
            </a:r>
            <a:r>
              <a:rPr lang="es-ES" dirty="0"/>
              <a:t> </a:t>
            </a:r>
            <a:r>
              <a:rPr lang="es-ES" dirty="0" err="1"/>
              <a:t>ability</a:t>
            </a:r>
            <a:r>
              <a:rPr lang="es-ES" dirty="0"/>
              <a:t> to </a:t>
            </a:r>
            <a:r>
              <a:rPr lang="es-ES" dirty="0" err="1"/>
              <a:t>carry</a:t>
            </a:r>
            <a:r>
              <a:rPr lang="es-ES" dirty="0"/>
              <a:t> </a:t>
            </a:r>
            <a:r>
              <a:rPr lang="es-ES" dirty="0" err="1"/>
              <a:t>out</a:t>
            </a:r>
            <a:r>
              <a:rPr lang="es-ES" dirty="0"/>
              <a:t> motor </a:t>
            </a:r>
            <a:r>
              <a:rPr lang="es-ES" dirty="0" err="1"/>
              <a:t>activities</a:t>
            </a:r>
            <a:r>
              <a:rPr lang="es-ES" dirty="0"/>
              <a:t> </a:t>
            </a:r>
            <a:r>
              <a:rPr lang="es-ES" dirty="0" err="1"/>
              <a:t>despite</a:t>
            </a:r>
            <a:r>
              <a:rPr lang="es-ES" dirty="0"/>
              <a:t> </a:t>
            </a:r>
            <a:r>
              <a:rPr lang="es-ES" dirty="0" err="1"/>
              <a:t>intact</a:t>
            </a:r>
            <a:r>
              <a:rPr lang="es-ES" dirty="0"/>
              <a:t> motor </a:t>
            </a:r>
            <a:r>
              <a:rPr lang="es-ES" dirty="0" err="1"/>
              <a:t>function</a:t>
            </a:r>
            <a:r>
              <a:rPr lang="es-ES" dirty="0"/>
              <a:t>)</a:t>
            </a:r>
          </a:p>
          <a:p>
            <a:pPr marL="0" indent="0">
              <a:buNone/>
            </a:pPr>
            <a:r>
              <a:rPr lang="es-ES" dirty="0"/>
              <a:t>--------Agnosia (</a:t>
            </a:r>
            <a:r>
              <a:rPr lang="es-ES" dirty="0" err="1"/>
              <a:t>failure</a:t>
            </a:r>
            <a:r>
              <a:rPr lang="es-ES" dirty="0"/>
              <a:t> to </a:t>
            </a:r>
            <a:r>
              <a:rPr lang="es-ES" dirty="0" err="1"/>
              <a:t>recognize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identity</a:t>
            </a:r>
            <a:r>
              <a:rPr lang="es-ES" dirty="0"/>
              <a:t> </a:t>
            </a:r>
            <a:r>
              <a:rPr lang="es-ES" dirty="0" err="1"/>
              <a:t>objects</a:t>
            </a:r>
            <a:r>
              <a:rPr lang="es-ES" dirty="0"/>
              <a:t> </a:t>
            </a:r>
            <a:r>
              <a:rPr lang="es-ES" dirty="0" err="1"/>
              <a:t>despite</a:t>
            </a:r>
            <a:r>
              <a:rPr lang="es-ES" dirty="0"/>
              <a:t> </a:t>
            </a:r>
            <a:r>
              <a:rPr lang="es-ES" dirty="0" err="1"/>
              <a:t>intact</a:t>
            </a:r>
            <a:r>
              <a:rPr lang="es-ES" dirty="0"/>
              <a:t> </a:t>
            </a:r>
            <a:r>
              <a:rPr lang="es-ES" dirty="0" err="1"/>
              <a:t>sensory</a:t>
            </a:r>
            <a:r>
              <a:rPr lang="es-ES" dirty="0"/>
              <a:t> </a:t>
            </a:r>
            <a:r>
              <a:rPr lang="es-ES" dirty="0" err="1"/>
              <a:t>function</a:t>
            </a:r>
            <a:r>
              <a:rPr lang="es-ES" dirty="0"/>
              <a:t>.</a:t>
            </a:r>
          </a:p>
          <a:p>
            <a:pPr marL="0" indent="0">
              <a:buNone/>
            </a:pPr>
            <a:r>
              <a:rPr lang="es-ES" dirty="0"/>
              <a:t>--------</a:t>
            </a:r>
            <a:r>
              <a:rPr lang="es-ES" dirty="0" err="1"/>
              <a:t>Disturbance</a:t>
            </a:r>
            <a:r>
              <a:rPr lang="es-ES" dirty="0"/>
              <a:t> in </a:t>
            </a:r>
            <a:r>
              <a:rPr lang="es-ES" dirty="0" err="1"/>
              <a:t>executive</a:t>
            </a:r>
            <a:r>
              <a:rPr lang="es-ES" dirty="0"/>
              <a:t> </a:t>
            </a:r>
            <a:r>
              <a:rPr lang="es-ES" dirty="0" err="1"/>
              <a:t>functioning</a:t>
            </a:r>
            <a:r>
              <a:rPr lang="es-ES" dirty="0"/>
              <a:t> </a:t>
            </a:r>
            <a:r>
              <a:rPr lang="es-ES" dirty="0" err="1"/>
              <a:t>ie</a:t>
            </a:r>
            <a:r>
              <a:rPr lang="es-ES" dirty="0"/>
              <a:t>, </a:t>
            </a:r>
            <a:r>
              <a:rPr lang="es-ES" dirty="0" err="1"/>
              <a:t>planning</a:t>
            </a:r>
            <a:r>
              <a:rPr lang="es-ES" dirty="0"/>
              <a:t>, </a:t>
            </a:r>
            <a:r>
              <a:rPr lang="es-ES" dirty="0" err="1"/>
              <a:t>organizing</a:t>
            </a:r>
            <a:r>
              <a:rPr lang="es-ES" dirty="0"/>
              <a:t>, </a:t>
            </a:r>
            <a:r>
              <a:rPr lang="es-ES" dirty="0" err="1"/>
              <a:t>sequencing</a:t>
            </a:r>
            <a:r>
              <a:rPr lang="es-ES" dirty="0"/>
              <a:t>, </a:t>
            </a:r>
            <a:r>
              <a:rPr lang="es-ES" dirty="0" err="1"/>
              <a:t>abstracting</a:t>
            </a:r>
            <a:r>
              <a:rPr lang="es-ES" dirty="0"/>
              <a:t>)                               CONTINUOS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59950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4272"/>
          </a:xfrm>
        </p:spPr>
        <p:txBody>
          <a:bodyPr>
            <a:normAutofit fontScale="90000"/>
          </a:bodyPr>
          <a:lstStyle/>
          <a:p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8941" y="605307"/>
            <a:ext cx="11784169" cy="607882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2.-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cognitive</a:t>
            </a:r>
            <a:r>
              <a:rPr lang="es-ES" dirty="0"/>
              <a:t> déficits cause </a:t>
            </a:r>
            <a:r>
              <a:rPr lang="es-ES" dirty="0" err="1"/>
              <a:t>significant</a:t>
            </a:r>
            <a:r>
              <a:rPr lang="es-ES" dirty="0"/>
              <a:t> </a:t>
            </a:r>
            <a:r>
              <a:rPr lang="es-ES" dirty="0" err="1"/>
              <a:t>impairment</a:t>
            </a:r>
            <a:r>
              <a:rPr lang="es-ES" dirty="0"/>
              <a:t> in social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occupational</a:t>
            </a:r>
            <a:r>
              <a:rPr lang="es-ES" dirty="0"/>
              <a:t> </a:t>
            </a:r>
            <a:r>
              <a:rPr lang="es-ES" dirty="0" err="1"/>
              <a:t>functioning</a:t>
            </a:r>
            <a:r>
              <a:rPr lang="es-ES" dirty="0"/>
              <a:t> and </a:t>
            </a:r>
            <a:r>
              <a:rPr lang="es-ES" dirty="0" err="1"/>
              <a:t>represent</a:t>
            </a:r>
            <a:r>
              <a:rPr lang="es-ES" dirty="0"/>
              <a:t> a </a:t>
            </a:r>
            <a:r>
              <a:rPr lang="es-ES" dirty="0" err="1"/>
              <a:t>significant</a:t>
            </a:r>
            <a:r>
              <a:rPr lang="es-ES" dirty="0"/>
              <a:t> decline </a:t>
            </a:r>
            <a:r>
              <a:rPr lang="es-ES" dirty="0" err="1"/>
              <a:t>from</a:t>
            </a:r>
            <a:r>
              <a:rPr lang="es-ES" dirty="0"/>
              <a:t> </a:t>
            </a:r>
            <a:r>
              <a:rPr lang="es-ES" dirty="0" err="1"/>
              <a:t>previous</a:t>
            </a:r>
            <a:r>
              <a:rPr lang="es-ES" dirty="0"/>
              <a:t> </a:t>
            </a:r>
            <a:r>
              <a:rPr lang="es-ES" dirty="0" err="1"/>
              <a:t>level</a:t>
            </a:r>
            <a:r>
              <a:rPr lang="es-ES" dirty="0"/>
              <a:t> of </a:t>
            </a:r>
            <a:r>
              <a:rPr lang="es-ES" dirty="0" err="1"/>
              <a:t>functioning</a:t>
            </a:r>
            <a:r>
              <a:rPr lang="es-ES" dirty="0"/>
              <a:t>.</a:t>
            </a:r>
          </a:p>
          <a:p>
            <a:pPr marL="0" indent="0">
              <a:buNone/>
            </a:pPr>
            <a:r>
              <a:rPr lang="es-ES" dirty="0"/>
              <a:t>3.- </a:t>
            </a:r>
            <a:r>
              <a:rPr lang="es-ES" dirty="0" err="1"/>
              <a:t>The</a:t>
            </a:r>
            <a:r>
              <a:rPr lang="es-ES" dirty="0"/>
              <a:t> déficits do </a:t>
            </a:r>
            <a:r>
              <a:rPr lang="es-ES" dirty="0" err="1"/>
              <a:t>not</a:t>
            </a:r>
            <a:r>
              <a:rPr lang="es-ES" dirty="0"/>
              <a:t> </a:t>
            </a:r>
            <a:r>
              <a:rPr lang="es-ES" dirty="0" err="1"/>
              <a:t>occur</a:t>
            </a:r>
            <a:r>
              <a:rPr lang="es-ES" dirty="0"/>
              <a:t> </a:t>
            </a:r>
            <a:r>
              <a:rPr lang="es-ES" dirty="0" err="1"/>
              <a:t>exclusively</a:t>
            </a:r>
            <a:r>
              <a:rPr lang="es-ES" dirty="0"/>
              <a:t> </a:t>
            </a:r>
            <a:r>
              <a:rPr lang="es-ES" dirty="0" err="1"/>
              <a:t>during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course</a:t>
            </a:r>
            <a:r>
              <a:rPr lang="es-ES" dirty="0"/>
              <a:t> of a delirium.</a:t>
            </a:r>
          </a:p>
          <a:p>
            <a:pPr marL="0" indent="0">
              <a:buNone/>
            </a:pPr>
            <a:r>
              <a:rPr lang="es-ES" dirty="0" err="1"/>
              <a:t>Associated</a:t>
            </a:r>
            <a:r>
              <a:rPr lang="es-ES" dirty="0"/>
              <a:t> </a:t>
            </a:r>
            <a:r>
              <a:rPr lang="es-ES" dirty="0" err="1"/>
              <a:t>features</a:t>
            </a:r>
            <a:r>
              <a:rPr lang="es-ES" dirty="0"/>
              <a:t> </a:t>
            </a:r>
            <a:r>
              <a:rPr lang="es-ES" dirty="0" err="1"/>
              <a:t>include</a:t>
            </a:r>
            <a:r>
              <a:rPr lang="es-ES" dirty="0"/>
              <a:t>:</a:t>
            </a:r>
          </a:p>
          <a:p>
            <a:pPr marL="0" indent="0">
              <a:buNone/>
            </a:pPr>
            <a:r>
              <a:rPr lang="es-ES" dirty="0"/>
              <a:t>----</a:t>
            </a:r>
            <a:r>
              <a:rPr lang="es-ES" dirty="0" err="1"/>
              <a:t>Delusions</a:t>
            </a:r>
            <a:r>
              <a:rPr lang="es-ES" dirty="0"/>
              <a:t> and </a:t>
            </a:r>
            <a:r>
              <a:rPr lang="es-ES" dirty="0" err="1"/>
              <a:t>hallucinations</a:t>
            </a:r>
            <a:r>
              <a:rPr lang="es-ES" dirty="0"/>
              <a:t> </a:t>
            </a:r>
            <a:r>
              <a:rPr lang="es-ES" dirty="0" err="1"/>
              <a:t>occur</a:t>
            </a:r>
            <a:r>
              <a:rPr lang="es-ES" dirty="0"/>
              <a:t> in </a:t>
            </a:r>
            <a:r>
              <a:rPr lang="es-ES" dirty="0" err="1"/>
              <a:t>aproximately</a:t>
            </a:r>
            <a:r>
              <a:rPr lang="es-ES" dirty="0"/>
              <a:t> 30% of </a:t>
            </a:r>
            <a:r>
              <a:rPr lang="es-ES" dirty="0" err="1"/>
              <a:t>demented</a:t>
            </a:r>
            <a:r>
              <a:rPr lang="es-ES" dirty="0"/>
              <a:t> </a:t>
            </a:r>
            <a:r>
              <a:rPr lang="es-ES" dirty="0" err="1"/>
              <a:t>patients</a:t>
            </a:r>
            <a:r>
              <a:rPr lang="es-ES" dirty="0"/>
              <a:t>.</a:t>
            </a:r>
          </a:p>
          <a:p>
            <a:pPr marL="0" indent="0">
              <a:buNone/>
            </a:pPr>
            <a:r>
              <a:rPr lang="es-ES" dirty="0"/>
              <a:t>----</a:t>
            </a:r>
            <a:r>
              <a:rPr lang="es-ES" dirty="0" err="1"/>
              <a:t>Affective</a:t>
            </a:r>
            <a:r>
              <a:rPr lang="es-ES" dirty="0"/>
              <a:t> </a:t>
            </a:r>
            <a:r>
              <a:rPr lang="es-ES" dirty="0" err="1"/>
              <a:t>symptoms</a:t>
            </a:r>
            <a:r>
              <a:rPr lang="es-ES" dirty="0"/>
              <a:t>, </a:t>
            </a:r>
            <a:r>
              <a:rPr lang="es-ES" dirty="0" err="1"/>
              <a:t>including</a:t>
            </a:r>
            <a:r>
              <a:rPr lang="es-ES" dirty="0"/>
              <a:t> </a:t>
            </a:r>
            <a:r>
              <a:rPr lang="es-ES" dirty="0" err="1"/>
              <a:t>depression</a:t>
            </a:r>
            <a:r>
              <a:rPr lang="es-ES" dirty="0"/>
              <a:t> and </a:t>
            </a:r>
            <a:r>
              <a:rPr lang="es-ES" dirty="0" err="1"/>
              <a:t>anxiety</a:t>
            </a:r>
            <a:r>
              <a:rPr lang="es-ES" dirty="0"/>
              <a:t>, are </a:t>
            </a:r>
            <a:r>
              <a:rPr lang="es-ES" dirty="0" err="1"/>
              <a:t>seen</a:t>
            </a:r>
            <a:r>
              <a:rPr lang="es-ES" dirty="0"/>
              <a:t> in 40 – 50 % of </a:t>
            </a:r>
            <a:r>
              <a:rPr lang="es-ES" dirty="0" err="1"/>
              <a:t>patients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----</a:t>
            </a:r>
            <a:r>
              <a:rPr lang="es-ES" dirty="0" err="1"/>
              <a:t>Personality</a:t>
            </a:r>
            <a:r>
              <a:rPr lang="es-ES" dirty="0"/>
              <a:t> </a:t>
            </a:r>
            <a:r>
              <a:rPr lang="es-ES" dirty="0" err="1"/>
              <a:t>changes</a:t>
            </a:r>
            <a:r>
              <a:rPr lang="es-ES" dirty="0"/>
              <a:t> are </a:t>
            </a:r>
            <a:r>
              <a:rPr lang="es-ES" dirty="0" err="1"/>
              <a:t>also</a:t>
            </a:r>
            <a:r>
              <a:rPr lang="es-ES" dirty="0"/>
              <a:t> </a:t>
            </a:r>
            <a:r>
              <a:rPr lang="es-ES" dirty="0" err="1"/>
              <a:t>common</a:t>
            </a:r>
            <a:r>
              <a:rPr lang="es-ES" dirty="0"/>
              <a:t>.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402428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978</Words>
  <Application>Microsoft Office PowerPoint</Application>
  <PresentationFormat>Widescreen</PresentationFormat>
  <Paragraphs>76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Cognitive disorders</vt:lpstr>
      <vt:lpstr>Clinical manifestations.-</vt:lpstr>
      <vt:lpstr>Diagnosis</vt:lpstr>
      <vt:lpstr>PowerPoint Presentation</vt:lpstr>
      <vt:lpstr>Treatment</vt:lpstr>
      <vt:lpstr>Dementia</vt:lpstr>
      <vt:lpstr>Diferential Diagnosis</vt:lpstr>
      <vt:lpstr>Diagnosis.-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med</dc:creator>
  <cp:lastModifiedBy>hp</cp:lastModifiedBy>
  <cp:revision>20</cp:revision>
  <dcterms:created xsi:type="dcterms:W3CDTF">2017-09-27T17:49:55Z</dcterms:created>
  <dcterms:modified xsi:type="dcterms:W3CDTF">2018-08-12T23:23:06Z</dcterms:modified>
</cp:coreProperties>
</file>